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 Bold" charset="1" panose="020B0803030501040103"/>
      <p:regular r:id="rId23"/>
    </p:embeddedFont>
    <p:embeddedFont>
      <p:font typeface="Inter 1" charset="1" panose="020B0502030000000004"/>
      <p:regular r:id="rId24"/>
    </p:embeddedFont>
    <p:embeddedFont>
      <p:font typeface="Canva Sans" charset="1" panose="020B0503030501040103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  <p:embeddedFont>
      <p:font typeface="DM Serif Display" charset="1" panose="00000000000000000000"/>
      <p:regular r:id="rId28"/>
    </p:embeddedFont>
    <p:embeddedFont>
      <p:font typeface="Aileron Regular" charset="1" panose="00000500000000000000"/>
      <p:regular r:id="rId29"/>
    </p:embeddedFont>
    <p:embeddedFont>
      <p:font typeface="Ramabhadra" charset="1" panose="02000600000000000000"/>
      <p:regular r:id="rId30"/>
    </p:embeddedFont>
    <p:embeddedFont>
      <p:font typeface="DM Sans" charset="1" panose="00000000000000000000"/>
      <p:regular r:id="rId31"/>
    </p:embeddedFont>
    <p:embeddedFont>
      <p:font typeface="DM Sans Bold" charset="1" panose="000000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Aileron" charset="1" panose="00000500000000000000"/>
      <p:regular r:id="rId34"/>
    </p:embeddedFont>
    <p:embeddedFont>
      <p:font typeface="Arial Bold" charset="1" panose="020B0802020202020204"/>
      <p:regular r:id="rId35"/>
    </p:embeddedFont>
    <p:embeddedFont>
      <p:font typeface="Inter 2" charset="1" panose="020B0502030000000004"/>
      <p:regular r:id="rId36"/>
    </p:embeddedFont>
    <p:embeddedFont>
      <p:font typeface="TT Interphases Bold" charset="1" panose="020008030600000200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jpeg" Type="http://schemas.openxmlformats.org/officeDocument/2006/relationships/image"/><Relationship Id="rId4" Target="../media/image65.jpeg" Type="http://schemas.openxmlformats.org/officeDocument/2006/relationships/image"/><Relationship Id="rId5" Target="../media/image6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9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29.png" Type="http://schemas.openxmlformats.org/officeDocument/2006/relationships/image"/><Relationship Id="rId23" Target="../media/image30.svg" Type="http://schemas.openxmlformats.org/officeDocument/2006/relationships/image"/><Relationship Id="rId24" Target="../media/image31.png" Type="http://schemas.openxmlformats.org/officeDocument/2006/relationships/image"/><Relationship Id="rId25" Target="../media/image32.svg" Type="http://schemas.openxmlformats.org/officeDocument/2006/relationships/image"/><Relationship Id="rId26" Target="../media/image33.png" Type="http://schemas.openxmlformats.org/officeDocument/2006/relationships/image"/><Relationship Id="rId27" Target="../media/image34.svg" Type="http://schemas.openxmlformats.org/officeDocument/2006/relationships/image"/><Relationship Id="rId28" Target="../media/image35.png" Type="http://schemas.openxmlformats.org/officeDocument/2006/relationships/image"/><Relationship Id="rId29" Target="../media/image36.sv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43832" y="2078586"/>
            <a:ext cx="14973681" cy="398987"/>
            <a:chOff x="0" y="0"/>
            <a:chExt cx="3943685" cy="105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3685" cy="105083"/>
            </a:xfrm>
            <a:custGeom>
              <a:avLst/>
              <a:gdLst/>
              <a:ahLst/>
              <a:cxnLst/>
              <a:rect r="r" b="b" t="t" l="l"/>
              <a:pathLst>
                <a:path h="105083" w="3943685">
                  <a:moveTo>
                    <a:pt x="0" y="0"/>
                  </a:moveTo>
                  <a:lnTo>
                    <a:pt x="3943685" y="0"/>
                  </a:lnTo>
                  <a:lnTo>
                    <a:pt x="3943685" y="105083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3685" cy="152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91731" y="2347175"/>
            <a:ext cx="19234432" cy="8396542"/>
            <a:chOff x="0" y="0"/>
            <a:chExt cx="5065859" cy="2211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5859" cy="2211435"/>
            </a:xfrm>
            <a:custGeom>
              <a:avLst/>
              <a:gdLst/>
              <a:ahLst/>
              <a:cxnLst/>
              <a:rect r="r" b="b" t="t" l="l"/>
              <a:pathLst>
                <a:path h="2211435" w="5065859">
                  <a:moveTo>
                    <a:pt x="0" y="0"/>
                  </a:moveTo>
                  <a:lnTo>
                    <a:pt x="5065859" y="0"/>
                  </a:lnTo>
                  <a:lnTo>
                    <a:pt x="5065859" y="2211435"/>
                  </a:lnTo>
                  <a:lnTo>
                    <a:pt x="0" y="22114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65859" cy="225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75821" y="2347175"/>
            <a:ext cx="19118522" cy="8274515"/>
            <a:chOff x="0" y="0"/>
            <a:chExt cx="2961959" cy="1281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1959" cy="1281939"/>
            </a:xfrm>
            <a:custGeom>
              <a:avLst/>
              <a:gdLst/>
              <a:ahLst/>
              <a:cxnLst/>
              <a:rect r="r" b="b" t="t" l="l"/>
              <a:pathLst>
                <a:path h="1281939" w="2961959">
                  <a:moveTo>
                    <a:pt x="0" y="0"/>
                  </a:moveTo>
                  <a:lnTo>
                    <a:pt x="2961959" y="0"/>
                  </a:lnTo>
                  <a:lnTo>
                    <a:pt x="2961959" y="1281939"/>
                  </a:lnTo>
                  <a:lnTo>
                    <a:pt x="0" y="1281939"/>
                  </a:lnTo>
                  <a:close/>
                </a:path>
              </a:pathLst>
            </a:custGeom>
            <a:blipFill>
              <a:blip r:embed="rId2">
                <a:alphaModFix amt="46000"/>
              </a:blip>
              <a:stretch>
                <a:fillRect l="0" t="0" r="0" b="-5393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7404" y="4443508"/>
            <a:ext cx="16113192" cy="128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9"/>
              </a:lnSpc>
            </a:pPr>
            <a:r>
              <a:rPr lang="en-US" sz="9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</a:t>
            </a:r>
            <a:r>
              <a:rPr lang="en-US" sz="9100" b="true">
                <a:solidFill>
                  <a:srgbClr val="EAA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Maintenance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746" y="6161770"/>
            <a:ext cx="14992508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Transforming Operational Efficiency with Data-Driven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88025" y="759460"/>
            <a:ext cx="1187127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Minimizing Downtime | Reducing Costs | Maximizing Machine Lifespan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052226" y="5878760"/>
            <a:ext cx="1418354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797" y="-144887"/>
            <a:ext cx="1432640" cy="10678196"/>
            <a:chOff x="0" y="0"/>
            <a:chExt cx="377321" cy="2812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321" cy="2812364"/>
            </a:xfrm>
            <a:custGeom>
              <a:avLst/>
              <a:gdLst/>
              <a:ahLst/>
              <a:cxnLst/>
              <a:rect r="r" b="b" t="t" l="l"/>
              <a:pathLst>
                <a:path h="2812364" w="377321">
                  <a:moveTo>
                    <a:pt x="0" y="0"/>
                  </a:moveTo>
                  <a:lnTo>
                    <a:pt x="377321" y="0"/>
                  </a:lnTo>
                  <a:lnTo>
                    <a:pt x="377321" y="2812364"/>
                  </a:lnTo>
                  <a:lnTo>
                    <a:pt x="0" y="28123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7321" cy="2859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4835" y="-140805"/>
            <a:ext cx="4273082" cy="3802627"/>
            <a:chOff x="0" y="0"/>
            <a:chExt cx="614847" cy="5471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847" cy="547154"/>
            </a:xfrm>
            <a:custGeom>
              <a:avLst/>
              <a:gdLst/>
              <a:ahLst/>
              <a:cxnLst/>
              <a:rect r="r" b="b" t="t" l="l"/>
              <a:pathLst>
                <a:path h="547154" w="614847">
                  <a:moveTo>
                    <a:pt x="0" y="0"/>
                  </a:moveTo>
                  <a:lnTo>
                    <a:pt x="614847" y="0"/>
                  </a:lnTo>
                  <a:lnTo>
                    <a:pt x="614847" y="547154"/>
                  </a:lnTo>
                  <a:lnTo>
                    <a:pt x="0" y="547154"/>
                  </a:lnTo>
                  <a:close/>
                </a:path>
              </a:pathLst>
            </a:custGeom>
            <a:blipFill>
              <a:blip r:embed="rId2"/>
              <a:stretch>
                <a:fillRect l="-14369" t="0" r="-143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4835" y="3661822"/>
            <a:ext cx="4273082" cy="3310010"/>
            <a:chOff x="0" y="0"/>
            <a:chExt cx="614847" cy="476272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14847" cy="476272"/>
            </a:xfrm>
            <a:custGeom>
              <a:avLst/>
              <a:gdLst/>
              <a:ahLst/>
              <a:cxnLst/>
              <a:rect r="r" b="b" t="t" l="l"/>
              <a:pathLst>
                <a:path h="476272" w="614847">
                  <a:moveTo>
                    <a:pt x="614847" y="0"/>
                  </a:moveTo>
                  <a:lnTo>
                    <a:pt x="0" y="0"/>
                  </a:lnTo>
                  <a:lnTo>
                    <a:pt x="0" y="476272"/>
                  </a:lnTo>
                  <a:lnTo>
                    <a:pt x="614847" y="476272"/>
                  </a:lnTo>
                  <a:close/>
                </a:path>
              </a:pathLst>
            </a:custGeom>
            <a:blipFill>
              <a:blip r:embed="rId3"/>
              <a:stretch>
                <a:fillRect l="-8096" t="0" r="-809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4835" y="6971832"/>
            <a:ext cx="4273082" cy="3425920"/>
            <a:chOff x="0" y="0"/>
            <a:chExt cx="614847" cy="492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4847" cy="492950"/>
            </a:xfrm>
            <a:custGeom>
              <a:avLst/>
              <a:gdLst/>
              <a:ahLst/>
              <a:cxnLst/>
              <a:rect r="r" b="b" t="t" l="l"/>
              <a:pathLst>
                <a:path h="492950" w="614847">
                  <a:moveTo>
                    <a:pt x="0" y="0"/>
                  </a:moveTo>
                  <a:lnTo>
                    <a:pt x="614847" y="0"/>
                  </a:lnTo>
                  <a:lnTo>
                    <a:pt x="614847" y="492950"/>
                  </a:lnTo>
                  <a:lnTo>
                    <a:pt x="0" y="492950"/>
                  </a:lnTo>
                  <a:close/>
                </a:path>
              </a:pathLst>
            </a:custGeom>
            <a:blipFill>
              <a:blip r:embed="rId4"/>
              <a:stretch>
                <a:fillRect l="-10130" t="0" r="-1013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400000">
            <a:off x="7177597" y="4103912"/>
            <a:ext cx="7439241" cy="10308777"/>
            <a:chOff x="0" y="0"/>
            <a:chExt cx="4734560" cy="6560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807799" y="581434"/>
            <a:ext cx="370975" cy="370975"/>
          </a:xfrm>
          <a:custGeom>
            <a:avLst/>
            <a:gdLst/>
            <a:ahLst/>
            <a:cxnLst/>
            <a:rect r="r" b="b" t="t" l="l"/>
            <a:pathLst>
              <a:path h="370975" w="370975">
                <a:moveTo>
                  <a:pt x="0" y="0"/>
                </a:moveTo>
                <a:lnTo>
                  <a:pt x="370975" y="0"/>
                </a:lnTo>
                <a:lnTo>
                  <a:pt x="370975" y="370976"/>
                </a:lnTo>
                <a:lnTo>
                  <a:pt x="0" y="370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807799" y="3920408"/>
            <a:ext cx="370975" cy="370975"/>
          </a:xfrm>
          <a:custGeom>
            <a:avLst/>
            <a:gdLst/>
            <a:ahLst/>
            <a:cxnLst/>
            <a:rect r="r" b="b" t="t" l="l"/>
            <a:pathLst>
              <a:path h="370975" w="370975">
                <a:moveTo>
                  <a:pt x="0" y="0"/>
                </a:moveTo>
                <a:lnTo>
                  <a:pt x="370975" y="0"/>
                </a:lnTo>
                <a:lnTo>
                  <a:pt x="370975" y="370975"/>
                </a:lnTo>
                <a:lnTo>
                  <a:pt x="0" y="37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955410" y="583982"/>
            <a:ext cx="1145334" cy="181109"/>
            <a:chOff x="0" y="0"/>
            <a:chExt cx="301652" cy="47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059961" y="5844782"/>
            <a:ext cx="9646144" cy="4552970"/>
          </a:xfrm>
          <a:custGeom>
            <a:avLst/>
            <a:gdLst/>
            <a:ahLst/>
            <a:cxnLst/>
            <a:rect r="r" b="b" t="t" l="l"/>
            <a:pathLst>
              <a:path h="4552970" w="9646144">
                <a:moveTo>
                  <a:pt x="0" y="0"/>
                </a:moveTo>
                <a:lnTo>
                  <a:pt x="9646144" y="0"/>
                </a:lnTo>
                <a:lnTo>
                  <a:pt x="9646144" y="4552970"/>
                </a:lnTo>
                <a:lnTo>
                  <a:pt x="0" y="4552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6" r="-3626" b="-33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004840" y="9133914"/>
            <a:ext cx="5587424" cy="1822080"/>
            <a:chOff x="0" y="0"/>
            <a:chExt cx="1471585" cy="4798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71585" cy="479890"/>
            </a:xfrm>
            <a:custGeom>
              <a:avLst/>
              <a:gdLst/>
              <a:ahLst/>
              <a:cxnLst/>
              <a:rect r="r" b="b" t="t" l="l"/>
              <a:pathLst>
                <a:path h="479890" w="1471585">
                  <a:moveTo>
                    <a:pt x="55424" y="0"/>
                  </a:moveTo>
                  <a:lnTo>
                    <a:pt x="1416161" y="0"/>
                  </a:lnTo>
                  <a:cubicBezTo>
                    <a:pt x="1430860" y="0"/>
                    <a:pt x="1444958" y="5839"/>
                    <a:pt x="1455352" y="16233"/>
                  </a:cubicBezTo>
                  <a:cubicBezTo>
                    <a:pt x="1465746" y="26627"/>
                    <a:pt x="1471585" y="40725"/>
                    <a:pt x="1471585" y="55424"/>
                  </a:cubicBezTo>
                  <a:lnTo>
                    <a:pt x="1471585" y="424466"/>
                  </a:lnTo>
                  <a:cubicBezTo>
                    <a:pt x="1471585" y="439165"/>
                    <a:pt x="1465746" y="453262"/>
                    <a:pt x="1455352" y="463656"/>
                  </a:cubicBezTo>
                  <a:cubicBezTo>
                    <a:pt x="1444958" y="474050"/>
                    <a:pt x="1430860" y="479890"/>
                    <a:pt x="1416161" y="479890"/>
                  </a:cubicBezTo>
                  <a:lnTo>
                    <a:pt x="55424" y="479890"/>
                  </a:lnTo>
                  <a:cubicBezTo>
                    <a:pt x="40725" y="479890"/>
                    <a:pt x="26627" y="474050"/>
                    <a:pt x="16233" y="463656"/>
                  </a:cubicBezTo>
                  <a:cubicBezTo>
                    <a:pt x="5839" y="453262"/>
                    <a:pt x="0" y="439165"/>
                    <a:pt x="0" y="424466"/>
                  </a:cubicBezTo>
                  <a:lnTo>
                    <a:pt x="0" y="55424"/>
                  </a:lnTo>
                  <a:cubicBezTo>
                    <a:pt x="0" y="40725"/>
                    <a:pt x="5839" y="26627"/>
                    <a:pt x="16233" y="16233"/>
                  </a:cubicBezTo>
                  <a:cubicBezTo>
                    <a:pt x="26627" y="5839"/>
                    <a:pt x="40725" y="0"/>
                    <a:pt x="55424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471585" cy="52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955410" y="1159336"/>
            <a:ext cx="5105424" cy="286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Deployment Strategy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07799" y="1284870"/>
            <a:ext cx="5981210" cy="231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896" indent="-238948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trained model is integrated with Streamlit for easy user interaction.</a:t>
            </a:r>
          </a:p>
          <a:p>
            <a:pPr algn="l" marL="477896" indent="-238948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API development for real-time predictions.</a:t>
            </a:r>
          </a:p>
          <a:p>
            <a:pPr algn="l" marL="477896" indent="-238948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User-friendly dashboard for insights.</a:t>
            </a:r>
          </a:p>
          <a:p>
            <a:pPr algn="l">
              <a:lnSpc>
                <a:spcPts val="3098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807799" y="4608070"/>
            <a:ext cx="5981210" cy="115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896" indent="-238948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Cloud-based or on-premise integration.</a:t>
            </a:r>
          </a:p>
          <a:p>
            <a:pPr algn="l" marL="477896" indent="-238948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Input-output prediction workflows.</a:t>
            </a:r>
          </a:p>
          <a:p>
            <a:pPr algn="l">
              <a:lnSpc>
                <a:spcPts val="3098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467025" y="523731"/>
            <a:ext cx="4078781" cy="43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Deployment Process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67025" y="3852626"/>
            <a:ext cx="4430193" cy="43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Deployment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9347" y="0"/>
            <a:ext cx="1098047" cy="10287000"/>
          </a:xfrm>
          <a:prstGeom prst="rect">
            <a:avLst/>
          </a:prstGeom>
          <a:solidFill>
            <a:srgbClr val="EAA41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460477" y="5369244"/>
            <a:ext cx="3919703" cy="3555529"/>
            <a:chOff x="0" y="0"/>
            <a:chExt cx="990442" cy="8984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0442" cy="898422"/>
            </a:xfrm>
            <a:custGeom>
              <a:avLst/>
              <a:gdLst/>
              <a:ahLst/>
              <a:cxnLst/>
              <a:rect r="r" b="b" t="t" l="l"/>
              <a:pathLst>
                <a:path h="898422" w="990442">
                  <a:moveTo>
                    <a:pt x="86906" y="0"/>
                  </a:moveTo>
                  <a:lnTo>
                    <a:pt x="903536" y="0"/>
                  </a:lnTo>
                  <a:cubicBezTo>
                    <a:pt x="951533" y="0"/>
                    <a:pt x="990442" y="38909"/>
                    <a:pt x="990442" y="86906"/>
                  </a:cubicBezTo>
                  <a:lnTo>
                    <a:pt x="990442" y="811516"/>
                  </a:lnTo>
                  <a:cubicBezTo>
                    <a:pt x="990442" y="859513"/>
                    <a:pt x="951533" y="898422"/>
                    <a:pt x="903536" y="898422"/>
                  </a:cubicBezTo>
                  <a:lnTo>
                    <a:pt x="86906" y="898422"/>
                  </a:lnTo>
                  <a:cubicBezTo>
                    <a:pt x="38909" y="898422"/>
                    <a:pt x="0" y="859513"/>
                    <a:pt x="0" y="811516"/>
                  </a:cubicBezTo>
                  <a:lnTo>
                    <a:pt x="0" y="86906"/>
                  </a:lnTo>
                  <a:cubicBezTo>
                    <a:pt x="0" y="38909"/>
                    <a:pt x="38909" y="0"/>
                    <a:pt x="869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AA41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90442" cy="94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54885" y="5780091"/>
            <a:ext cx="3450474" cy="2926563"/>
            <a:chOff x="0" y="0"/>
            <a:chExt cx="4600632" cy="39020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23196"/>
              <a:ext cx="4600632" cy="680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39"/>
                </a:lnSpc>
              </a:pPr>
              <a:r>
                <a:rPr lang="en-US" b="true" sz="3208" spc="160">
                  <a:solidFill>
                    <a:srgbClr val="EAA416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Visualization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99540"/>
              <a:ext cx="4600632" cy="1802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9"/>
                </a:lnSpc>
              </a:pPr>
              <a:r>
                <a:rPr lang="en-US" sz="2606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</a:t>
              </a: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atplotlib</a:t>
              </a:r>
            </a:p>
            <a:p>
              <a:pPr algn="r">
                <a:lnSpc>
                  <a:spcPts val="3649"/>
                </a:lnSpc>
              </a:pP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seaborn</a:t>
              </a:r>
            </a:p>
            <a:p>
              <a:pPr algn="r">
                <a:lnSpc>
                  <a:spcPts val="3649"/>
                </a:lnSpc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3484661" y="0"/>
              <a:ext cx="1115971" cy="862341"/>
            </a:xfrm>
            <a:custGeom>
              <a:avLst/>
              <a:gdLst/>
              <a:ahLst/>
              <a:cxnLst/>
              <a:rect r="r" b="b" t="t" l="l"/>
              <a:pathLst>
                <a:path h="862341" w="1115971">
                  <a:moveTo>
                    <a:pt x="0" y="0"/>
                  </a:moveTo>
                  <a:lnTo>
                    <a:pt x="1115971" y="0"/>
                  </a:lnTo>
                  <a:lnTo>
                    <a:pt x="1115971" y="862341"/>
                  </a:lnTo>
                  <a:lnTo>
                    <a:pt x="0" y="862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54885" y="1380208"/>
            <a:ext cx="3450474" cy="3617226"/>
            <a:chOff x="0" y="0"/>
            <a:chExt cx="4600632" cy="48229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43717"/>
              <a:ext cx="4600632" cy="138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39"/>
                </a:lnSpc>
              </a:pPr>
              <a:r>
                <a:rPr lang="en-US" b="true" sz="3208" spc="160">
                  <a:solidFill>
                    <a:srgbClr val="EAA416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Data Handling and Analysis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020425"/>
              <a:ext cx="4600632" cy="1802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9"/>
                </a:lnSpc>
              </a:pPr>
              <a:r>
                <a:rPr lang="en-US" sz="2606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</a:t>
              </a: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andas</a:t>
              </a:r>
            </a:p>
            <a:p>
              <a:pPr algn="r">
                <a:lnSpc>
                  <a:spcPts val="3649"/>
                </a:lnSpc>
              </a:pP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numpy</a:t>
              </a:r>
            </a:p>
            <a:p>
              <a:pPr algn="just">
                <a:lnSpc>
                  <a:spcPts val="3649"/>
                </a:lnSpc>
              </a:pP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228735" y="0"/>
              <a:ext cx="1371897" cy="1142416"/>
            </a:xfrm>
            <a:custGeom>
              <a:avLst/>
              <a:gdLst/>
              <a:ahLst/>
              <a:cxnLst/>
              <a:rect r="r" b="b" t="t" l="l"/>
              <a:pathLst>
                <a:path h="1142416" w="1371897">
                  <a:moveTo>
                    <a:pt x="0" y="0"/>
                  </a:moveTo>
                  <a:lnTo>
                    <a:pt x="1371897" y="0"/>
                  </a:lnTo>
                  <a:lnTo>
                    <a:pt x="1371897" y="1142416"/>
                  </a:lnTo>
                  <a:lnTo>
                    <a:pt x="0" y="1142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-69347" y="4997434"/>
            <a:ext cx="1891516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4244302" y="4170386"/>
            <a:ext cx="3450474" cy="2468142"/>
            <a:chOff x="0" y="0"/>
            <a:chExt cx="4600632" cy="32908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023196"/>
              <a:ext cx="4600632" cy="680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39"/>
                </a:lnSpc>
              </a:pPr>
              <a:r>
                <a:rPr lang="en-US" b="true" sz="3208" spc="160">
                  <a:solidFill>
                    <a:srgbClr val="EAA416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Deployment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99540"/>
              <a:ext cx="4600632" cy="1191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9"/>
                </a:lnSpc>
              </a:pPr>
              <a:r>
                <a:rPr lang="en-US" sz="2606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stre</a:t>
              </a: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amlit</a:t>
              </a:r>
            </a:p>
            <a:p>
              <a:pPr algn="r">
                <a:lnSpc>
                  <a:spcPts val="3649"/>
                </a:lnSpc>
              </a:pP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3484661" y="0"/>
              <a:ext cx="1115971" cy="862341"/>
            </a:xfrm>
            <a:custGeom>
              <a:avLst/>
              <a:gdLst/>
              <a:ahLst/>
              <a:cxnLst/>
              <a:rect r="r" b="b" t="t" l="l"/>
              <a:pathLst>
                <a:path h="862341" w="1115971">
                  <a:moveTo>
                    <a:pt x="0" y="0"/>
                  </a:moveTo>
                  <a:lnTo>
                    <a:pt x="1115971" y="0"/>
                  </a:lnTo>
                  <a:lnTo>
                    <a:pt x="1115971" y="862341"/>
                  </a:lnTo>
                  <a:lnTo>
                    <a:pt x="0" y="862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244302" y="865352"/>
            <a:ext cx="3450474" cy="2700190"/>
            <a:chOff x="0" y="0"/>
            <a:chExt cx="4600632" cy="36002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243717"/>
              <a:ext cx="4600632" cy="138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39"/>
                </a:lnSpc>
              </a:pPr>
              <a:r>
                <a:rPr lang="en-US" b="true" sz="3208" spc="160">
                  <a:solidFill>
                    <a:srgbClr val="EAA416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Machine Learning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020425"/>
              <a:ext cx="4600632" cy="579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9"/>
                </a:lnSpc>
              </a:pPr>
              <a:r>
                <a:rPr lang="en-US" sz="2606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scikit-learn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3228735" y="0"/>
              <a:ext cx="1371897" cy="1142416"/>
            </a:xfrm>
            <a:custGeom>
              <a:avLst/>
              <a:gdLst/>
              <a:ahLst/>
              <a:cxnLst/>
              <a:rect r="r" b="b" t="t" l="l"/>
              <a:pathLst>
                <a:path h="1142416" w="1371897">
                  <a:moveTo>
                    <a:pt x="0" y="0"/>
                  </a:moveTo>
                  <a:lnTo>
                    <a:pt x="1371897" y="0"/>
                  </a:lnTo>
                  <a:lnTo>
                    <a:pt x="1371897" y="1142416"/>
                  </a:lnTo>
                  <a:lnTo>
                    <a:pt x="0" y="1142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244302" y="7243373"/>
            <a:ext cx="3450474" cy="2009722"/>
            <a:chOff x="0" y="0"/>
            <a:chExt cx="4600632" cy="267962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023196"/>
              <a:ext cx="4600632" cy="680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39"/>
                </a:lnSpc>
              </a:pPr>
              <a:r>
                <a:rPr lang="en-US" b="true" sz="3208" spc="160">
                  <a:solidFill>
                    <a:srgbClr val="EAA416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Other Utilities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099540"/>
              <a:ext cx="4600632" cy="58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9"/>
                </a:lnSpc>
              </a:pPr>
              <a:r>
                <a:rPr lang="en-US" sz="2606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j</a:t>
              </a:r>
              <a:r>
                <a:rPr lang="en-US" sz="2606" spc="78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oblib or pickle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3484661" y="0"/>
              <a:ext cx="1115971" cy="862341"/>
            </a:xfrm>
            <a:custGeom>
              <a:avLst/>
              <a:gdLst/>
              <a:ahLst/>
              <a:cxnLst/>
              <a:rect r="r" b="b" t="t" l="l"/>
              <a:pathLst>
                <a:path h="862341" w="1115971">
                  <a:moveTo>
                    <a:pt x="0" y="0"/>
                  </a:moveTo>
                  <a:lnTo>
                    <a:pt x="1115971" y="0"/>
                  </a:lnTo>
                  <a:lnTo>
                    <a:pt x="1115971" y="862341"/>
                  </a:lnTo>
                  <a:lnTo>
                    <a:pt x="0" y="862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460477" y="1001335"/>
            <a:ext cx="3919703" cy="4090508"/>
            <a:chOff x="0" y="0"/>
            <a:chExt cx="990442" cy="10336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90442" cy="1033601"/>
            </a:xfrm>
            <a:custGeom>
              <a:avLst/>
              <a:gdLst/>
              <a:ahLst/>
              <a:cxnLst/>
              <a:rect r="r" b="b" t="t" l="l"/>
              <a:pathLst>
                <a:path h="1033601" w="990442">
                  <a:moveTo>
                    <a:pt x="86906" y="0"/>
                  </a:moveTo>
                  <a:lnTo>
                    <a:pt x="903536" y="0"/>
                  </a:lnTo>
                  <a:cubicBezTo>
                    <a:pt x="951533" y="0"/>
                    <a:pt x="990442" y="38909"/>
                    <a:pt x="990442" y="86906"/>
                  </a:cubicBezTo>
                  <a:lnTo>
                    <a:pt x="990442" y="946696"/>
                  </a:lnTo>
                  <a:cubicBezTo>
                    <a:pt x="990442" y="994692"/>
                    <a:pt x="951533" y="1033601"/>
                    <a:pt x="903536" y="1033601"/>
                  </a:cubicBezTo>
                  <a:lnTo>
                    <a:pt x="86906" y="1033601"/>
                  </a:lnTo>
                  <a:cubicBezTo>
                    <a:pt x="38909" y="1033601"/>
                    <a:pt x="0" y="994692"/>
                    <a:pt x="0" y="946696"/>
                  </a:cubicBezTo>
                  <a:lnTo>
                    <a:pt x="0" y="86906"/>
                  </a:lnTo>
                  <a:cubicBezTo>
                    <a:pt x="0" y="38909"/>
                    <a:pt x="38909" y="0"/>
                    <a:pt x="869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AA416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990442" cy="1081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994440" y="4400222"/>
            <a:ext cx="8294587" cy="120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4"/>
              </a:lnSpc>
            </a:pPr>
            <a:r>
              <a:rPr lang="en-US" sz="7962" spc="477" b="true">
                <a:solidFill>
                  <a:srgbClr val="EAA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 used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4558884" y="602896"/>
            <a:ext cx="3353255" cy="3225101"/>
            <a:chOff x="0" y="0"/>
            <a:chExt cx="847310" cy="8149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47310" cy="814928"/>
            </a:xfrm>
            <a:custGeom>
              <a:avLst/>
              <a:gdLst/>
              <a:ahLst/>
              <a:cxnLst/>
              <a:rect r="r" b="b" t="t" l="l"/>
              <a:pathLst>
                <a:path h="814928" w="847310">
                  <a:moveTo>
                    <a:pt x="101586" y="0"/>
                  </a:moveTo>
                  <a:lnTo>
                    <a:pt x="745724" y="0"/>
                  </a:lnTo>
                  <a:cubicBezTo>
                    <a:pt x="801829" y="0"/>
                    <a:pt x="847310" y="45482"/>
                    <a:pt x="847310" y="101586"/>
                  </a:cubicBezTo>
                  <a:lnTo>
                    <a:pt x="847310" y="713342"/>
                  </a:lnTo>
                  <a:cubicBezTo>
                    <a:pt x="847310" y="769446"/>
                    <a:pt x="801829" y="814928"/>
                    <a:pt x="745724" y="814928"/>
                  </a:cubicBezTo>
                  <a:lnTo>
                    <a:pt x="101586" y="814928"/>
                  </a:lnTo>
                  <a:cubicBezTo>
                    <a:pt x="74644" y="814928"/>
                    <a:pt x="48805" y="804225"/>
                    <a:pt x="29754" y="785174"/>
                  </a:cubicBezTo>
                  <a:cubicBezTo>
                    <a:pt x="10703" y="766123"/>
                    <a:pt x="0" y="740284"/>
                    <a:pt x="0" y="713342"/>
                  </a:cubicBezTo>
                  <a:lnTo>
                    <a:pt x="0" y="101586"/>
                  </a:lnTo>
                  <a:cubicBezTo>
                    <a:pt x="0" y="45482"/>
                    <a:pt x="45482" y="0"/>
                    <a:pt x="101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AA416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47310" cy="862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58884" y="3921907"/>
            <a:ext cx="3353255" cy="2716622"/>
            <a:chOff x="0" y="0"/>
            <a:chExt cx="847310" cy="68644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47310" cy="686444"/>
            </a:xfrm>
            <a:custGeom>
              <a:avLst/>
              <a:gdLst/>
              <a:ahLst/>
              <a:cxnLst/>
              <a:rect r="r" b="b" t="t" l="l"/>
              <a:pathLst>
                <a:path h="686444" w="847310">
                  <a:moveTo>
                    <a:pt x="101586" y="0"/>
                  </a:moveTo>
                  <a:lnTo>
                    <a:pt x="745724" y="0"/>
                  </a:lnTo>
                  <a:cubicBezTo>
                    <a:pt x="801829" y="0"/>
                    <a:pt x="847310" y="45482"/>
                    <a:pt x="847310" y="101586"/>
                  </a:cubicBezTo>
                  <a:lnTo>
                    <a:pt x="847310" y="584858"/>
                  </a:lnTo>
                  <a:cubicBezTo>
                    <a:pt x="847310" y="640962"/>
                    <a:pt x="801829" y="686444"/>
                    <a:pt x="745724" y="686444"/>
                  </a:cubicBezTo>
                  <a:lnTo>
                    <a:pt x="101586" y="686444"/>
                  </a:lnTo>
                  <a:cubicBezTo>
                    <a:pt x="74644" y="686444"/>
                    <a:pt x="48805" y="675741"/>
                    <a:pt x="29754" y="656690"/>
                  </a:cubicBezTo>
                  <a:cubicBezTo>
                    <a:pt x="10703" y="637639"/>
                    <a:pt x="0" y="611800"/>
                    <a:pt x="0" y="584858"/>
                  </a:cubicBezTo>
                  <a:lnTo>
                    <a:pt x="0" y="101586"/>
                  </a:lnTo>
                  <a:cubicBezTo>
                    <a:pt x="0" y="45482"/>
                    <a:pt x="45482" y="0"/>
                    <a:pt x="101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AA416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47310" cy="73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58884" y="6768117"/>
            <a:ext cx="3353255" cy="2716622"/>
            <a:chOff x="0" y="0"/>
            <a:chExt cx="847310" cy="68644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7310" cy="686444"/>
            </a:xfrm>
            <a:custGeom>
              <a:avLst/>
              <a:gdLst/>
              <a:ahLst/>
              <a:cxnLst/>
              <a:rect r="r" b="b" t="t" l="l"/>
              <a:pathLst>
                <a:path h="686444" w="847310">
                  <a:moveTo>
                    <a:pt x="101586" y="0"/>
                  </a:moveTo>
                  <a:lnTo>
                    <a:pt x="745724" y="0"/>
                  </a:lnTo>
                  <a:cubicBezTo>
                    <a:pt x="801829" y="0"/>
                    <a:pt x="847310" y="45482"/>
                    <a:pt x="847310" y="101586"/>
                  </a:cubicBezTo>
                  <a:lnTo>
                    <a:pt x="847310" y="584858"/>
                  </a:lnTo>
                  <a:cubicBezTo>
                    <a:pt x="847310" y="640962"/>
                    <a:pt x="801829" y="686444"/>
                    <a:pt x="745724" y="686444"/>
                  </a:cubicBezTo>
                  <a:lnTo>
                    <a:pt x="101586" y="686444"/>
                  </a:lnTo>
                  <a:cubicBezTo>
                    <a:pt x="74644" y="686444"/>
                    <a:pt x="48805" y="675741"/>
                    <a:pt x="29754" y="656690"/>
                  </a:cubicBezTo>
                  <a:cubicBezTo>
                    <a:pt x="10703" y="637639"/>
                    <a:pt x="0" y="611800"/>
                    <a:pt x="0" y="584858"/>
                  </a:cubicBezTo>
                  <a:lnTo>
                    <a:pt x="0" y="101586"/>
                  </a:lnTo>
                  <a:cubicBezTo>
                    <a:pt x="0" y="45482"/>
                    <a:pt x="45482" y="0"/>
                    <a:pt x="101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AA416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47310" cy="73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AA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034" y="1512879"/>
            <a:ext cx="1145334" cy="181109"/>
            <a:chOff x="0" y="0"/>
            <a:chExt cx="301652" cy="47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95310" y="-487904"/>
            <a:ext cx="8428773" cy="1048858"/>
            <a:chOff x="0" y="0"/>
            <a:chExt cx="2219924" cy="27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9924" cy="276243"/>
            </a:xfrm>
            <a:custGeom>
              <a:avLst/>
              <a:gdLst/>
              <a:ahLst/>
              <a:cxnLst/>
              <a:rect r="r" b="b" t="t" l="l"/>
              <a:pathLst>
                <a:path h="276243" w="2219924">
                  <a:moveTo>
                    <a:pt x="0" y="0"/>
                  </a:moveTo>
                  <a:lnTo>
                    <a:pt x="2219924" y="0"/>
                  </a:lnTo>
                  <a:lnTo>
                    <a:pt x="2219924" y="276243"/>
                  </a:lnTo>
                  <a:lnTo>
                    <a:pt x="0" y="2762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19924" cy="323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67034" y="3402262"/>
          <a:ext cx="15970137" cy="6025990"/>
        </p:xfrm>
        <a:graphic>
          <a:graphicData uri="http://schemas.openxmlformats.org/drawingml/2006/table">
            <a:tbl>
              <a:tblPr/>
              <a:tblGrid>
                <a:gridCol w="5075260"/>
                <a:gridCol w="10894877"/>
              </a:tblGrid>
              <a:tr h="1205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Solution Implemented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05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Imbalance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Used SMOTE oversampling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05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Feature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correlation and feature importance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05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Model Deployment 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Optimized model inference for real-time predictions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051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Explainability to Operators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Ensured model transparency with interpretable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167034" y="1965097"/>
            <a:ext cx="15732750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Encountered &amp; Solutions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A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304843" y="3227527"/>
            <a:ext cx="720022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9304843" y="6929099"/>
            <a:ext cx="720022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3497" y="3322864"/>
            <a:ext cx="6745888" cy="7166946"/>
          </a:xfrm>
          <a:custGeom>
            <a:avLst/>
            <a:gdLst/>
            <a:ahLst/>
            <a:cxnLst/>
            <a:rect r="r" b="b" t="t" l="l"/>
            <a:pathLst>
              <a:path h="7166946" w="6745888">
                <a:moveTo>
                  <a:pt x="0" y="0"/>
                </a:moveTo>
                <a:lnTo>
                  <a:pt x="6745889" y="0"/>
                </a:lnTo>
                <a:lnTo>
                  <a:pt x="6745889" y="7166946"/>
                </a:lnTo>
                <a:lnTo>
                  <a:pt x="0" y="7166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3629" y="1922144"/>
            <a:ext cx="1183225" cy="1183225"/>
          </a:xfrm>
          <a:custGeom>
            <a:avLst/>
            <a:gdLst/>
            <a:ahLst/>
            <a:cxnLst/>
            <a:rect r="r" b="b" t="t" l="l"/>
            <a:pathLst>
              <a:path h="1183225" w="1183225">
                <a:moveTo>
                  <a:pt x="0" y="0"/>
                </a:moveTo>
                <a:lnTo>
                  <a:pt x="1183225" y="0"/>
                </a:lnTo>
                <a:lnTo>
                  <a:pt x="1183225" y="1183225"/>
                </a:lnTo>
                <a:lnTo>
                  <a:pt x="0" y="118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3629" y="5623716"/>
            <a:ext cx="1183225" cy="1183225"/>
          </a:xfrm>
          <a:custGeom>
            <a:avLst/>
            <a:gdLst/>
            <a:ahLst/>
            <a:cxnLst/>
            <a:rect r="r" b="b" t="t" l="l"/>
            <a:pathLst>
              <a:path h="1183225" w="1183225">
                <a:moveTo>
                  <a:pt x="0" y="0"/>
                </a:moveTo>
                <a:lnTo>
                  <a:pt x="1183225" y="0"/>
                </a:lnTo>
                <a:lnTo>
                  <a:pt x="1183225" y="1183226"/>
                </a:lnTo>
                <a:lnTo>
                  <a:pt x="0" y="118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60218" y="3079418"/>
            <a:ext cx="699845" cy="698970"/>
          </a:xfrm>
          <a:custGeom>
            <a:avLst/>
            <a:gdLst/>
            <a:ahLst/>
            <a:cxnLst/>
            <a:rect r="r" b="b" t="t" l="l"/>
            <a:pathLst>
              <a:path h="698970" w="699845">
                <a:moveTo>
                  <a:pt x="0" y="0"/>
                </a:moveTo>
                <a:lnTo>
                  <a:pt x="699845" y="0"/>
                </a:lnTo>
                <a:lnTo>
                  <a:pt x="699845" y="698970"/>
                </a:lnTo>
                <a:lnTo>
                  <a:pt x="0" y="698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04843" y="2075285"/>
            <a:ext cx="10138164" cy="93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3"/>
              </a:lnSpc>
            </a:pPr>
            <a:r>
              <a:rPr lang="en-US" b="true" sz="6504" spc="-325">
                <a:solidFill>
                  <a:srgbClr val="F3F4ED"/>
                </a:solidFill>
                <a:latin typeface="Arial Bold"/>
                <a:ea typeface="Arial Bold"/>
                <a:cs typeface="Arial Bold"/>
                <a:sym typeface="Arial Bold"/>
              </a:rPr>
              <a:t>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6854" y="3547537"/>
            <a:ext cx="10138164" cy="129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300" indent="-269150" lvl="1">
              <a:lnSpc>
                <a:spcPts val="3490"/>
              </a:lnSpc>
              <a:buFont typeface="Arial"/>
              <a:buChar char="•"/>
            </a:pPr>
            <a:r>
              <a:rPr lang="en-US" sz="2493" spc="-99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Reduced downtime and maintenance costs.</a:t>
            </a:r>
          </a:p>
          <a:p>
            <a:pPr algn="l" marL="538300" indent="-269150" lvl="1">
              <a:lnSpc>
                <a:spcPts val="3490"/>
              </a:lnSpc>
              <a:buFont typeface="Arial"/>
              <a:buChar char="•"/>
            </a:pPr>
            <a:r>
              <a:rPr lang="en-US" sz="2493" spc="-99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Extended machine lifespan through proactive measures.</a:t>
            </a:r>
          </a:p>
          <a:p>
            <a:pPr algn="l" marL="538300" indent="-269150" lvl="1">
              <a:lnSpc>
                <a:spcPts val="3490"/>
              </a:lnSpc>
              <a:buFont typeface="Arial"/>
              <a:buChar char="•"/>
            </a:pPr>
            <a:r>
              <a:rPr lang="en-US" sz="2493" spc="-99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Data-driven decision-making for improved efficiency.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4843" y="5776858"/>
            <a:ext cx="10138164" cy="93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3"/>
              </a:lnSpc>
            </a:pPr>
            <a:r>
              <a:rPr lang="en-US" b="true" sz="6504" spc="-325">
                <a:solidFill>
                  <a:srgbClr val="F3F4ED"/>
                </a:solidFill>
                <a:latin typeface="Arial Bold"/>
                <a:ea typeface="Arial Bold"/>
                <a:cs typeface="Arial Bold"/>
                <a:sym typeface="Arial Bold"/>
              </a:rPr>
              <a:t>Dis</a:t>
            </a:r>
            <a:r>
              <a:rPr lang="en-US" b="true" sz="6504" spc="-325">
                <a:solidFill>
                  <a:srgbClr val="F3F4ED"/>
                </a:solidFill>
                <a:latin typeface="Arial Bold"/>
                <a:ea typeface="Arial Bold"/>
                <a:cs typeface="Arial Bold"/>
                <a:sym typeface="Arial Bold"/>
              </a:rPr>
              <a:t>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6854" y="7248828"/>
            <a:ext cx="10138164" cy="8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300" indent="-269150" lvl="1">
              <a:lnSpc>
                <a:spcPts val="3490"/>
              </a:lnSpc>
              <a:buFont typeface="Arial"/>
              <a:buChar char="•"/>
            </a:pPr>
            <a:r>
              <a:rPr lang="en-US" sz="2493" spc="-99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High initial implementation cost.</a:t>
            </a:r>
          </a:p>
          <a:p>
            <a:pPr algn="l" marL="538300" indent="-269150" lvl="1">
              <a:lnSpc>
                <a:spcPts val="3490"/>
              </a:lnSpc>
              <a:buFont typeface="Arial"/>
              <a:buChar char="•"/>
            </a:pPr>
            <a:r>
              <a:rPr lang="en-US" sz="2493" spc="-99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Dependence on sensor data accuracy and availability.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0620810">
            <a:off x="2618673" y="4666580"/>
            <a:ext cx="699845" cy="698970"/>
          </a:xfrm>
          <a:custGeom>
            <a:avLst/>
            <a:gdLst/>
            <a:ahLst/>
            <a:cxnLst/>
            <a:rect r="r" b="b" t="t" l="l"/>
            <a:pathLst>
              <a:path h="698970" w="699845">
                <a:moveTo>
                  <a:pt x="0" y="0"/>
                </a:moveTo>
                <a:lnTo>
                  <a:pt x="699845" y="0"/>
                </a:lnTo>
                <a:lnTo>
                  <a:pt x="699845" y="698970"/>
                </a:lnTo>
                <a:lnTo>
                  <a:pt x="0" y="698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62081" y="-144887"/>
            <a:ext cx="5956318" cy="10549246"/>
            <a:chOff x="0" y="0"/>
            <a:chExt cx="922789" cy="1634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790" cy="1634354"/>
            </a:xfrm>
            <a:custGeom>
              <a:avLst/>
              <a:gdLst/>
              <a:ahLst/>
              <a:cxnLst/>
              <a:rect r="r" b="b" t="t" l="l"/>
              <a:pathLst>
                <a:path h="1634354" w="922790">
                  <a:moveTo>
                    <a:pt x="0" y="0"/>
                  </a:moveTo>
                  <a:lnTo>
                    <a:pt x="922790" y="0"/>
                  </a:lnTo>
                  <a:lnTo>
                    <a:pt x="922790" y="1634354"/>
                  </a:lnTo>
                  <a:lnTo>
                    <a:pt x="0" y="1634354"/>
                  </a:lnTo>
                  <a:close/>
                </a:path>
              </a:pathLst>
            </a:custGeom>
            <a:blipFill>
              <a:blip r:embed="rId2"/>
              <a:stretch>
                <a:fillRect l="-766" t="0" r="-1730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2579281"/>
            <a:ext cx="4403250" cy="6314694"/>
            <a:chOff x="0" y="0"/>
            <a:chExt cx="1159704" cy="16631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9704" cy="1663129"/>
            </a:xfrm>
            <a:custGeom>
              <a:avLst/>
              <a:gdLst/>
              <a:ahLst/>
              <a:cxnLst/>
              <a:rect r="r" b="b" t="t" l="l"/>
              <a:pathLst>
                <a:path h="1663129" w="1159704">
                  <a:moveTo>
                    <a:pt x="0" y="0"/>
                  </a:moveTo>
                  <a:lnTo>
                    <a:pt x="1159704" y="0"/>
                  </a:lnTo>
                  <a:lnTo>
                    <a:pt x="1159704" y="1663129"/>
                  </a:lnTo>
                  <a:lnTo>
                    <a:pt x="0" y="166312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59704" cy="1710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2579281"/>
            <a:ext cx="3318081" cy="690323"/>
            <a:chOff x="0" y="0"/>
            <a:chExt cx="873898" cy="1818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3898" cy="181814"/>
            </a:xfrm>
            <a:custGeom>
              <a:avLst/>
              <a:gdLst/>
              <a:ahLst/>
              <a:cxnLst/>
              <a:rect r="r" b="b" t="t" l="l"/>
              <a:pathLst>
                <a:path h="181814" w="873898">
                  <a:moveTo>
                    <a:pt x="0" y="0"/>
                  </a:moveTo>
                  <a:lnTo>
                    <a:pt x="873898" y="0"/>
                  </a:lnTo>
                  <a:lnTo>
                    <a:pt x="873898" y="181814"/>
                  </a:lnTo>
                  <a:lnTo>
                    <a:pt x="0" y="181814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73898" cy="22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36021" y="4058064"/>
            <a:ext cx="500230" cy="322876"/>
          </a:xfrm>
          <a:custGeom>
            <a:avLst/>
            <a:gdLst/>
            <a:ahLst/>
            <a:cxnLst/>
            <a:rect r="r" b="b" t="t" l="l"/>
            <a:pathLst>
              <a:path h="322876" w="500230">
                <a:moveTo>
                  <a:pt x="0" y="0"/>
                </a:moveTo>
                <a:lnTo>
                  <a:pt x="500230" y="0"/>
                </a:lnTo>
                <a:lnTo>
                  <a:pt x="500230" y="322876"/>
                </a:lnTo>
                <a:lnTo>
                  <a:pt x="0" y="32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8451" y="3813554"/>
            <a:ext cx="348966" cy="348966"/>
          </a:xfrm>
          <a:custGeom>
            <a:avLst/>
            <a:gdLst/>
            <a:ahLst/>
            <a:cxnLst/>
            <a:rect r="r" b="b" t="t" l="l"/>
            <a:pathLst>
              <a:path h="348966" w="348966">
                <a:moveTo>
                  <a:pt x="0" y="0"/>
                </a:moveTo>
                <a:lnTo>
                  <a:pt x="348967" y="0"/>
                </a:lnTo>
                <a:lnTo>
                  <a:pt x="348967" y="348966"/>
                </a:lnTo>
                <a:lnTo>
                  <a:pt x="0" y="34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8451" y="6591883"/>
            <a:ext cx="348966" cy="348966"/>
          </a:xfrm>
          <a:custGeom>
            <a:avLst/>
            <a:gdLst/>
            <a:ahLst/>
            <a:cxnLst/>
            <a:rect r="r" b="b" t="t" l="l"/>
            <a:pathLst>
              <a:path h="348966" w="348966">
                <a:moveTo>
                  <a:pt x="0" y="0"/>
                </a:moveTo>
                <a:lnTo>
                  <a:pt x="348967" y="0"/>
                </a:lnTo>
                <a:lnTo>
                  <a:pt x="348967" y="348967"/>
                </a:lnTo>
                <a:lnTo>
                  <a:pt x="0" y="348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195596"/>
            <a:ext cx="6778241" cy="190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&amp; 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462951"/>
            <a:ext cx="7980694" cy="181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Predictive Maintenance significantly enhances operational efficiency.</a:t>
            </a:r>
          </a:p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Logistic Regression proved to be an effective solution.</a:t>
            </a:r>
          </a:p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Deployment allows real-time insights for proactive measures.</a:t>
            </a:r>
          </a:p>
          <a:p>
            <a:pPr algn="l">
              <a:lnSpc>
                <a:spcPts val="291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241280"/>
            <a:ext cx="8757853" cy="144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Exploring advanced models like Neural Networks.</a:t>
            </a:r>
          </a:p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Expanding implementation to multiple industries.</a:t>
            </a:r>
          </a:p>
          <a:p>
            <a:pPr algn="l" marL="449543" indent="-224772" lvl="1">
              <a:lnSpc>
                <a:spcPts val="2915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Enhancing real-time monitoring systems.</a:t>
            </a:r>
          </a:p>
          <a:p>
            <a:pPr algn="l">
              <a:lnSpc>
                <a:spcPts val="291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65576" y="3746968"/>
            <a:ext cx="2671060" cy="41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42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Takeaways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576" y="6525298"/>
            <a:ext cx="2671060" cy="41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42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36021" y="4740989"/>
            <a:ext cx="3178584" cy="324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096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Prevention is better than cure, and in industry, prediction is better than reaction.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A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7776" y="2465261"/>
            <a:ext cx="2476576" cy="247656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88027" y="2465261"/>
            <a:ext cx="2476576" cy="247656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19362" y="2465261"/>
            <a:ext cx="2476576" cy="247656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31489" y="6166078"/>
            <a:ext cx="2476576" cy="247656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186" t="-28721" r="-8987" b="-4703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901739" y="6166078"/>
            <a:ext cx="2476576" cy="247656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568" t="-18302" r="-6296" b="-8699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433075" y="6166078"/>
            <a:ext cx="2476576" cy="247656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2349" r="0" b="-3765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15452" y="2408675"/>
            <a:ext cx="2476576" cy="247656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464668" y="-1122718"/>
            <a:ext cx="11464336" cy="3086100"/>
            <a:chOff x="0" y="0"/>
            <a:chExt cx="301941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19414" cy="812800"/>
            </a:xfrm>
            <a:custGeom>
              <a:avLst/>
              <a:gdLst/>
              <a:ahLst/>
              <a:cxnLst/>
              <a:rect r="r" b="b" t="t" l="l"/>
              <a:pathLst>
                <a:path h="812800" w="3019414">
                  <a:moveTo>
                    <a:pt x="67530" y="0"/>
                  </a:moveTo>
                  <a:lnTo>
                    <a:pt x="2951883" y="0"/>
                  </a:lnTo>
                  <a:cubicBezTo>
                    <a:pt x="2969793" y="0"/>
                    <a:pt x="2986970" y="7115"/>
                    <a:pt x="2999634" y="19779"/>
                  </a:cubicBezTo>
                  <a:cubicBezTo>
                    <a:pt x="3012299" y="32444"/>
                    <a:pt x="3019414" y="49620"/>
                    <a:pt x="3019414" y="67530"/>
                  </a:cubicBezTo>
                  <a:lnTo>
                    <a:pt x="3019414" y="745270"/>
                  </a:lnTo>
                  <a:cubicBezTo>
                    <a:pt x="3019414" y="763180"/>
                    <a:pt x="3012299" y="780356"/>
                    <a:pt x="2999634" y="793021"/>
                  </a:cubicBezTo>
                  <a:cubicBezTo>
                    <a:pt x="2986970" y="805685"/>
                    <a:pt x="2969793" y="812800"/>
                    <a:pt x="2951883" y="812800"/>
                  </a:cubicBezTo>
                  <a:lnTo>
                    <a:pt x="67530" y="812800"/>
                  </a:lnTo>
                  <a:cubicBezTo>
                    <a:pt x="49620" y="812800"/>
                    <a:pt x="32444" y="805685"/>
                    <a:pt x="19779" y="793021"/>
                  </a:cubicBezTo>
                  <a:cubicBezTo>
                    <a:pt x="7115" y="780356"/>
                    <a:pt x="0" y="763180"/>
                    <a:pt x="0" y="745270"/>
                  </a:cubicBezTo>
                  <a:lnTo>
                    <a:pt x="0" y="67530"/>
                  </a:lnTo>
                  <a:cubicBezTo>
                    <a:pt x="0" y="49620"/>
                    <a:pt x="7115" y="32444"/>
                    <a:pt x="19779" y="19779"/>
                  </a:cubicBezTo>
                  <a:cubicBezTo>
                    <a:pt x="32444" y="7115"/>
                    <a:pt x="49620" y="0"/>
                    <a:pt x="675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019414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69777" y="5094314"/>
            <a:ext cx="357257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BEGARI ANKITH RAJ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0028" y="5108183"/>
            <a:ext cx="35725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OMKAR SURESH DHAVALE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0375" y="5122138"/>
            <a:ext cx="35725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Shaik Abdul Rahaman Fardin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83490" y="8795131"/>
            <a:ext cx="357257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SAI KIRAN 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53741" y="8795131"/>
            <a:ext cx="357257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Anthony Mary Cyril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14088" y="8795131"/>
            <a:ext cx="357257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Muppidi Dinesh Kumar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72923" y="496532"/>
            <a:ext cx="9342154" cy="104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3"/>
              </a:lnSpc>
            </a:pPr>
            <a:r>
              <a:rPr lang="en-US" b="true" sz="7394" spc="-3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0278" y="5122138"/>
            <a:ext cx="357257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Nanda S.C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901739" y="6180698"/>
            <a:ext cx="2476576" cy="2476567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731489" y="6180698"/>
            <a:ext cx="2476576" cy="2476567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433075" y="6166078"/>
            <a:ext cx="2476576" cy="2476567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6" r="0" b="-9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1333" y="3655892"/>
            <a:ext cx="1145334" cy="181109"/>
            <a:chOff x="0" y="0"/>
            <a:chExt cx="301652" cy="47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73016" y="4203065"/>
            <a:ext cx="5541968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87452" y="8539591"/>
            <a:ext cx="3192747" cy="696599"/>
          </a:xfrm>
          <a:custGeom>
            <a:avLst/>
            <a:gdLst/>
            <a:ahLst/>
            <a:cxnLst/>
            <a:rect r="r" b="b" t="t" l="l"/>
            <a:pathLst>
              <a:path h="696599" w="3192747">
                <a:moveTo>
                  <a:pt x="0" y="0"/>
                </a:moveTo>
                <a:lnTo>
                  <a:pt x="3192746" y="0"/>
                </a:lnTo>
                <a:lnTo>
                  <a:pt x="3192746" y="696600"/>
                </a:lnTo>
                <a:lnTo>
                  <a:pt x="0" y="6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18900" y="-144887"/>
            <a:ext cx="5013987" cy="5288387"/>
            <a:chOff x="0" y="0"/>
            <a:chExt cx="1320556" cy="139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556" cy="1392826"/>
            </a:xfrm>
            <a:custGeom>
              <a:avLst/>
              <a:gdLst/>
              <a:ahLst/>
              <a:cxnLst/>
              <a:rect r="r" b="b" t="t" l="l"/>
              <a:pathLst>
                <a:path h="1392826" w="1320556">
                  <a:moveTo>
                    <a:pt x="0" y="0"/>
                  </a:moveTo>
                  <a:lnTo>
                    <a:pt x="1320556" y="0"/>
                  </a:lnTo>
                  <a:lnTo>
                    <a:pt x="1320556" y="1392826"/>
                  </a:lnTo>
                  <a:lnTo>
                    <a:pt x="0" y="1392826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556" cy="1440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18900" y="5143500"/>
            <a:ext cx="5274784" cy="5389808"/>
            <a:chOff x="0" y="0"/>
            <a:chExt cx="1389244" cy="14195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9244" cy="1419538"/>
            </a:xfrm>
            <a:custGeom>
              <a:avLst/>
              <a:gdLst/>
              <a:ahLst/>
              <a:cxnLst/>
              <a:rect r="r" b="b" t="t" l="l"/>
              <a:pathLst>
                <a:path h="1419538" w="1389244">
                  <a:moveTo>
                    <a:pt x="0" y="0"/>
                  </a:moveTo>
                  <a:lnTo>
                    <a:pt x="1389244" y="0"/>
                  </a:lnTo>
                  <a:lnTo>
                    <a:pt x="1389244" y="1419538"/>
                  </a:lnTo>
                  <a:lnTo>
                    <a:pt x="0" y="14195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9244" cy="1467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32182" y="-144887"/>
            <a:ext cx="5346095" cy="10678196"/>
            <a:chOff x="0" y="0"/>
            <a:chExt cx="828250" cy="16543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8250" cy="1654332"/>
            </a:xfrm>
            <a:custGeom>
              <a:avLst/>
              <a:gdLst/>
              <a:ahLst/>
              <a:cxnLst/>
              <a:rect r="r" b="b" t="t" l="l"/>
              <a:pathLst>
                <a:path h="1654332" w="828250">
                  <a:moveTo>
                    <a:pt x="0" y="0"/>
                  </a:moveTo>
                  <a:lnTo>
                    <a:pt x="828250" y="0"/>
                  </a:lnTo>
                  <a:lnTo>
                    <a:pt x="828250" y="1654332"/>
                  </a:lnTo>
                  <a:lnTo>
                    <a:pt x="0" y="1654332"/>
                  </a:lnTo>
                  <a:close/>
                </a:path>
              </a:pathLst>
            </a:custGeom>
            <a:blipFill>
              <a:blip r:embed="rId2"/>
              <a:stretch>
                <a:fillRect l="-25467" t="0" r="-14129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226275"/>
            <a:ext cx="1145334" cy="181109"/>
            <a:chOff x="0" y="0"/>
            <a:chExt cx="301652" cy="47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168970" y="4734193"/>
            <a:ext cx="818614" cy="818614"/>
          </a:xfrm>
          <a:custGeom>
            <a:avLst/>
            <a:gdLst/>
            <a:ahLst/>
            <a:cxnLst/>
            <a:rect r="r" b="b" t="t" l="l"/>
            <a:pathLst>
              <a:path h="818614" w="818614">
                <a:moveTo>
                  <a:pt x="0" y="0"/>
                </a:moveTo>
                <a:lnTo>
                  <a:pt x="818613" y="0"/>
                </a:lnTo>
                <a:lnTo>
                  <a:pt x="818613" y="818614"/>
                </a:lnTo>
                <a:lnTo>
                  <a:pt x="0" y="81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784243"/>
            <a:ext cx="5444055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Problem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255006"/>
            <a:ext cx="755554" cy="755554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A41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3436760"/>
            <a:ext cx="755554" cy="35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  <a:spcBef>
                <a:spcPct val="0"/>
              </a:spcBef>
            </a:pPr>
            <a:r>
              <a:rPr lang="en-US" b="true" sz="20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22768" y="3102606"/>
            <a:ext cx="5159133" cy="13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5">
                <a:solidFill>
                  <a:srgbClr val="272524"/>
                </a:solidFill>
                <a:latin typeface="Open Sans"/>
                <a:ea typeface="Open Sans"/>
                <a:cs typeface="Open Sans"/>
                <a:sym typeface="Open Sans"/>
              </a:rPr>
              <a:t>Unexpected machine failures leading to costly downtimes.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4943642"/>
            <a:ext cx="755554" cy="755554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19608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5125396"/>
            <a:ext cx="755554" cy="35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  <a:spcBef>
                <a:spcPct val="0"/>
              </a:spcBef>
            </a:pPr>
            <a:r>
              <a:rPr lang="en-US" b="true" sz="2072">
                <a:solidFill>
                  <a:srgbClr val="EAA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22768" y="4791242"/>
            <a:ext cx="5159133" cy="13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5">
                <a:solidFill>
                  <a:srgbClr val="272524"/>
                </a:solidFill>
                <a:latin typeface="Open Sans"/>
                <a:ea typeface="Open Sans"/>
                <a:cs typeface="Open Sans"/>
                <a:sym typeface="Open Sans"/>
              </a:rPr>
              <a:t>High maintenance expenses due to reactive approaches.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6632279"/>
            <a:ext cx="755554" cy="755554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A41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6814033"/>
            <a:ext cx="755554" cy="35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  <a:spcBef>
                <a:spcPct val="0"/>
              </a:spcBef>
            </a:pPr>
            <a:r>
              <a:rPr lang="en-US" b="true" sz="20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2768" y="6479879"/>
            <a:ext cx="5159133" cy="9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sz="2595">
                <a:solidFill>
                  <a:srgbClr val="272524"/>
                </a:solidFill>
                <a:latin typeface="Open Sans"/>
                <a:ea typeface="Open Sans"/>
                <a:cs typeface="Open Sans"/>
                <a:sym typeface="Open Sans"/>
              </a:rPr>
              <a:t>Reduced operational efficiency and productivity.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8320916"/>
            <a:ext cx="755554" cy="755554"/>
            <a:chOff x="0" y="0"/>
            <a:chExt cx="1913890" cy="19138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19608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28700" y="8502670"/>
            <a:ext cx="755554" cy="35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  <a:spcBef>
                <a:spcPct val="0"/>
              </a:spcBef>
            </a:pPr>
            <a:r>
              <a:rPr lang="en-US" b="true" sz="2072">
                <a:solidFill>
                  <a:srgbClr val="EAA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22768" y="8168516"/>
            <a:ext cx="5159133" cy="13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5">
                <a:solidFill>
                  <a:srgbClr val="272524"/>
                </a:solidFill>
                <a:latin typeface="Open Sans"/>
                <a:ea typeface="Open Sans"/>
                <a:cs typeface="Open Sans"/>
                <a:sym typeface="Open Sans"/>
              </a:rPr>
              <a:t>Lack of real-time insights for preventive action.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987583" y="3222345"/>
            <a:ext cx="4300417" cy="151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6"/>
              </a:lnSpc>
            </a:pPr>
            <a:r>
              <a:rPr lang="en-US" sz="513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on Business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21176" y="5394426"/>
            <a:ext cx="4046363" cy="173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645" indent="-238822" lvl="1">
              <a:lnSpc>
                <a:spcPts val="4734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losses</a:t>
            </a:r>
          </a:p>
          <a:p>
            <a:pPr algn="l" marL="477645" indent="-238822" lvl="1">
              <a:lnSpc>
                <a:spcPts val="4734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Decreased asset lifespan</a:t>
            </a:r>
          </a:p>
          <a:p>
            <a:pPr algn="l" marL="477645" indent="-238822" lvl="1">
              <a:lnSpc>
                <a:spcPts val="4734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Operational inefficiencies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41263"/>
            <a:ext cx="6838948" cy="8245737"/>
            <a:chOff x="0" y="0"/>
            <a:chExt cx="1801204" cy="2171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1204" cy="2171717"/>
            </a:xfrm>
            <a:custGeom>
              <a:avLst/>
              <a:gdLst/>
              <a:ahLst/>
              <a:cxnLst/>
              <a:rect r="r" b="b" t="t" l="l"/>
              <a:pathLst>
                <a:path h="2171717" w="1801204">
                  <a:moveTo>
                    <a:pt x="0" y="0"/>
                  </a:moveTo>
                  <a:lnTo>
                    <a:pt x="1801204" y="0"/>
                  </a:lnTo>
                  <a:lnTo>
                    <a:pt x="1801204" y="2171717"/>
                  </a:lnTo>
                  <a:lnTo>
                    <a:pt x="0" y="2171717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1204" cy="220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38948" y="2041263"/>
            <a:ext cx="11458577" cy="8245737"/>
            <a:chOff x="0" y="0"/>
            <a:chExt cx="15278103" cy="1099431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707" t="0" r="3707" b="0"/>
            <a:stretch>
              <a:fillRect/>
            </a:stretch>
          </p:blipFill>
          <p:spPr>
            <a:xfrm flipH="false" flipV="false">
              <a:off x="0" y="0"/>
              <a:ext cx="15278103" cy="1099431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435846" y="2867597"/>
            <a:ext cx="11328608" cy="3854204"/>
            <a:chOff x="0" y="0"/>
            <a:chExt cx="3469015" cy="1180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9015" cy="1180224"/>
            </a:xfrm>
            <a:custGeom>
              <a:avLst/>
              <a:gdLst/>
              <a:ahLst/>
              <a:cxnLst/>
              <a:rect r="r" b="b" t="t" l="l"/>
              <a:pathLst>
                <a:path h="1180224" w="3469015">
                  <a:moveTo>
                    <a:pt x="27336" y="0"/>
                  </a:moveTo>
                  <a:lnTo>
                    <a:pt x="3441679" y="0"/>
                  </a:lnTo>
                  <a:cubicBezTo>
                    <a:pt x="3448929" y="0"/>
                    <a:pt x="3455882" y="2880"/>
                    <a:pt x="3461009" y="8006"/>
                  </a:cubicBezTo>
                  <a:cubicBezTo>
                    <a:pt x="3466135" y="13133"/>
                    <a:pt x="3469015" y="20086"/>
                    <a:pt x="3469015" y="27336"/>
                  </a:cubicBezTo>
                  <a:lnTo>
                    <a:pt x="3469015" y="1152888"/>
                  </a:lnTo>
                  <a:cubicBezTo>
                    <a:pt x="3469015" y="1160138"/>
                    <a:pt x="3466135" y="1167091"/>
                    <a:pt x="3461009" y="1172217"/>
                  </a:cubicBezTo>
                  <a:cubicBezTo>
                    <a:pt x="3455882" y="1177344"/>
                    <a:pt x="3448929" y="1180224"/>
                    <a:pt x="3441679" y="1180224"/>
                  </a:cubicBezTo>
                  <a:lnTo>
                    <a:pt x="27336" y="1180224"/>
                  </a:lnTo>
                  <a:cubicBezTo>
                    <a:pt x="20086" y="1180224"/>
                    <a:pt x="13133" y="1177344"/>
                    <a:pt x="8006" y="1172217"/>
                  </a:cubicBezTo>
                  <a:cubicBezTo>
                    <a:pt x="2880" y="1167091"/>
                    <a:pt x="0" y="1160138"/>
                    <a:pt x="0" y="1152888"/>
                  </a:cubicBezTo>
                  <a:lnTo>
                    <a:pt x="0" y="27336"/>
                  </a:lnTo>
                  <a:cubicBezTo>
                    <a:pt x="0" y="20086"/>
                    <a:pt x="2880" y="13133"/>
                    <a:pt x="8006" y="8006"/>
                  </a:cubicBezTo>
                  <a:cubicBezTo>
                    <a:pt x="13133" y="2880"/>
                    <a:pt x="20086" y="0"/>
                    <a:pt x="27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3469015" cy="1142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7255" y="7249369"/>
            <a:ext cx="10786713" cy="2223607"/>
            <a:chOff x="0" y="0"/>
            <a:chExt cx="2840945" cy="585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0945" cy="585641"/>
            </a:xfrm>
            <a:custGeom>
              <a:avLst/>
              <a:gdLst/>
              <a:ahLst/>
              <a:cxnLst/>
              <a:rect r="r" b="b" t="t" l="l"/>
              <a:pathLst>
                <a:path h="585641" w="2840945">
                  <a:moveTo>
                    <a:pt x="28709" y="0"/>
                  </a:moveTo>
                  <a:lnTo>
                    <a:pt x="2812236" y="0"/>
                  </a:lnTo>
                  <a:cubicBezTo>
                    <a:pt x="2819850" y="0"/>
                    <a:pt x="2827152" y="3025"/>
                    <a:pt x="2832536" y="8409"/>
                  </a:cubicBezTo>
                  <a:cubicBezTo>
                    <a:pt x="2837921" y="13793"/>
                    <a:pt x="2840945" y="21095"/>
                    <a:pt x="2840945" y="28709"/>
                  </a:cubicBezTo>
                  <a:lnTo>
                    <a:pt x="2840945" y="556932"/>
                  </a:lnTo>
                  <a:cubicBezTo>
                    <a:pt x="2840945" y="564546"/>
                    <a:pt x="2837921" y="571849"/>
                    <a:pt x="2832536" y="577233"/>
                  </a:cubicBezTo>
                  <a:cubicBezTo>
                    <a:pt x="2827152" y="582617"/>
                    <a:pt x="2819850" y="585641"/>
                    <a:pt x="2812236" y="585641"/>
                  </a:cubicBezTo>
                  <a:lnTo>
                    <a:pt x="28709" y="585641"/>
                  </a:lnTo>
                  <a:cubicBezTo>
                    <a:pt x="21095" y="585641"/>
                    <a:pt x="13793" y="582617"/>
                    <a:pt x="8409" y="577233"/>
                  </a:cubicBezTo>
                  <a:cubicBezTo>
                    <a:pt x="3025" y="571849"/>
                    <a:pt x="0" y="564546"/>
                    <a:pt x="0" y="556932"/>
                  </a:cubicBezTo>
                  <a:lnTo>
                    <a:pt x="0" y="28709"/>
                  </a:lnTo>
                  <a:cubicBezTo>
                    <a:pt x="0" y="21095"/>
                    <a:pt x="3025" y="13793"/>
                    <a:pt x="8409" y="8409"/>
                  </a:cubicBezTo>
                  <a:cubicBezTo>
                    <a:pt x="13793" y="3025"/>
                    <a:pt x="21095" y="0"/>
                    <a:pt x="287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840945" cy="54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45039" y="7654608"/>
            <a:ext cx="9991146" cy="134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318" indent="-260159" lvl="1">
              <a:lnSpc>
                <a:spcPts val="3614"/>
              </a:lnSpc>
              <a:buFont typeface="Arial"/>
              <a:buChar char="•"/>
            </a:pPr>
            <a:r>
              <a:rPr lang="en-US" sz="24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Reduction in unexpected breakdowns.</a:t>
            </a:r>
          </a:p>
          <a:p>
            <a:pPr algn="l" marL="520318" indent="-260159" lvl="1">
              <a:lnSpc>
                <a:spcPts val="3614"/>
              </a:lnSpc>
              <a:buFont typeface="Arial"/>
              <a:buChar char="•"/>
            </a:pPr>
            <a:r>
              <a:rPr lang="en-US" sz="24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Improved machine health monitoring and improved safety.</a:t>
            </a:r>
          </a:p>
          <a:p>
            <a:pPr algn="l" marL="520318" indent="-260159" lvl="1">
              <a:lnSpc>
                <a:spcPts val="3614"/>
              </a:lnSpc>
              <a:buFont typeface="Arial"/>
              <a:buChar char="•"/>
            </a:pPr>
            <a:r>
              <a:rPr lang="en-US" sz="24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Data-driven decision-making for proactive strategies.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470758" y="3637994"/>
            <a:ext cx="5639904" cy="180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88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</a:t>
            </a:r>
          </a:p>
          <a:p>
            <a:pPr algn="r">
              <a:lnSpc>
                <a:spcPts val="4788"/>
              </a:lnSpc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Maintenance?</a:t>
            </a:r>
          </a:p>
        </p:txBody>
      </p:sp>
      <p:sp>
        <p:nvSpPr>
          <p:cNvPr name="TextBox 15" id="15"/>
          <p:cNvSpPr txBox="true"/>
          <p:nvPr/>
        </p:nvSpPr>
        <p:spPr>
          <a:xfrm rot="-5330930">
            <a:off x="14054451" y="6053556"/>
            <a:ext cx="6541336" cy="96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7309" spc="1308">
                <a:solidFill>
                  <a:srgbClr val="F6E7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Predictive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19546" y="3188623"/>
            <a:ext cx="10561209" cy="317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941" indent="-259971" lvl="1">
              <a:lnSpc>
                <a:spcPts val="3612"/>
              </a:lnSpc>
              <a:buFont typeface="Arial"/>
              <a:buChar char="•"/>
            </a:pPr>
            <a:r>
              <a:rPr lang="en-US" b="true" sz="24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Monitoring</a:t>
            </a:r>
            <a:r>
              <a:rPr lang="en-US" sz="24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Uses sensors, data analytics, and machine learning to monitor equipment in real-time and predict failures before they happen.</a:t>
            </a:r>
          </a:p>
          <a:p>
            <a:pPr algn="l" marL="519941" indent="-259971" lvl="1">
              <a:lnSpc>
                <a:spcPts val="3612"/>
              </a:lnSpc>
              <a:buFont typeface="Arial"/>
              <a:buChar char="•"/>
            </a:pPr>
            <a:r>
              <a:rPr lang="en-US" b="true" sz="24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Optimized Maintenance:</a:t>
            </a:r>
            <a:r>
              <a:rPr lang="en-US" sz="24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maintenance is performed only when needed, avoiding unnecessary repairs and reducing costs.</a:t>
            </a:r>
          </a:p>
          <a:p>
            <a:pPr algn="l" marL="519941" indent="-259971" lvl="1">
              <a:lnSpc>
                <a:spcPts val="3612"/>
              </a:lnSpc>
              <a:buFont typeface="Arial"/>
              <a:buChar char="•"/>
            </a:pPr>
            <a:r>
              <a:rPr lang="en-US" b="true" sz="24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Minimized Downtime:</a:t>
            </a:r>
            <a:r>
              <a:rPr lang="en-US" sz="24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Prevents unexpected breakdowns, improving operational efficiency and productivity.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532380" y="7550528"/>
            <a:ext cx="4734052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</a:t>
            </a:r>
          </a:p>
          <a:p>
            <a:pPr algn="r">
              <a:lnSpc>
                <a:spcPts val="5879"/>
              </a:lnSpc>
            </a:pPr>
            <a:r>
              <a:rPr lang="en-US" b="true" sz="4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9286" y="528287"/>
            <a:ext cx="14743024" cy="89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1"/>
              </a:lnSpc>
              <a:spcBef>
                <a:spcPct val="0"/>
              </a:spcBef>
            </a:pPr>
            <a:r>
              <a:rPr lang="en-US" b="true" sz="52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Solution: </a:t>
            </a:r>
            <a:r>
              <a:rPr lang="en-US" b="true" sz="5222">
                <a:solidFill>
                  <a:srgbClr val="EAA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Maintenance (PM)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552" y="-144887"/>
            <a:ext cx="5202340" cy="10591263"/>
            <a:chOff x="0" y="0"/>
            <a:chExt cx="1370164" cy="2789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0164" cy="2789468"/>
            </a:xfrm>
            <a:custGeom>
              <a:avLst/>
              <a:gdLst/>
              <a:ahLst/>
              <a:cxnLst/>
              <a:rect r="r" b="b" t="t" l="l"/>
              <a:pathLst>
                <a:path h="2789468" w="1370164">
                  <a:moveTo>
                    <a:pt x="0" y="0"/>
                  </a:moveTo>
                  <a:lnTo>
                    <a:pt x="1370164" y="0"/>
                  </a:lnTo>
                  <a:lnTo>
                    <a:pt x="1370164" y="2789468"/>
                  </a:lnTo>
                  <a:lnTo>
                    <a:pt x="0" y="2789468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0164" cy="2837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57871" cy="845808"/>
            <a:chOff x="0" y="0"/>
            <a:chExt cx="225941" cy="2227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941" cy="222764"/>
            </a:xfrm>
            <a:custGeom>
              <a:avLst/>
              <a:gdLst/>
              <a:ahLst/>
              <a:cxnLst/>
              <a:rect r="r" b="b" t="t" l="l"/>
              <a:pathLst>
                <a:path h="222764" w="225941">
                  <a:moveTo>
                    <a:pt x="0" y="0"/>
                  </a:moveTo>
                  <a:lnTo>
                    <a:pt x="225941" y="0"/>
                  </a:lnTo>
                  <a:lnTo>
                    <a:pt x="225941" y="222764"/>
                  </a:lnTo>
                  <a:lnTo>
                    <a:pt x="0" y="2227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5941" cy="27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78375" y="-144887"/>
            <a:ext cx="1012467" cy="10678196"/>
            <a:chOff x="0" y="0"/>
            <a:chExt cx="266658" cy="2812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658" cy="2812364"/>
            </a:xfrm>
            <a:custGeom>
              <a:avLst/>
              <a:gdLst/>
              <a:ahLst/>
              <a:cxnLst/>
              <a:rect r="r" b="b" t="t" l="l"/>
              <a:pathLst>
                <a:path h="2812364" w="266658">
                  <a:moveTo>
                    <a:pt x="0" y="0"/>
                  </a:moveTo>
                  <a:lnTo>
                    <a:pt x="266658" y="0"/>
                  </a:lnTo>
                  <a:lnTo>
                    <a:pt x="266658" y="2812364"/>
                  </a:lnTo>
                  <a:lnTo>
                    <a:pt x="0" y="28123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66658" cy="2859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010455"/>
            <a:ext cx="1145334" cy="181109"/>
            <a:chOff x="0" y="0"/>
            <a:chExt cx="301652" cy="47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853422"/>
            <a:ext cx="365101" cy="365101"/>
          </a:xfrm>
          <a:custGeom>
            <a:avLst/>
            <a:gdLst/>
            <a:ahLst/>
            <a:cxnLst/>
            <a:rect r="r" b="b" t="t" l="l"/>
            <a:pathLst>
              <a:path h="365101" w="365101">
                <a:moveTo>
                  <a:pt x="0" y="0"/>
                </a:moveTo>
                <a:lnTo>
                  <a:pt x="365101" y="0"/>
                </a:lnTo>
                <a:lnTo>
                  <a:pt x="365101" y="365101"/>
                </a:lnTo>
                <a:lnTo>
                  <a:pt x="0" y="365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4734605"/>
            <a:ext cx="365101" cy="365101"/>
          </a:xfrm>
          <a:custGeom>
            <a:avLst/>
            <a:gdLst/>
            <a:ahLst/>
            <a:cxnLst/>
            <a:rect r="r" b="b" t="t" l="l"/>
            <a:pathLst>
              <a:path h="365101" w="365101">
                <a:moveTo>
                  <a:pt x="0" y="0"/>
                </a:moveTo>
                <a:lnTo>
                  <a:pt x="365101" y="0"/>
                </a:lnTo>
                <a:lnTo>
                  <a:pt x="365101" y="365101"/>
                </a:lnTo>
                <a:lnTo>
                  <a:pt x="0" y="365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592474"/>
            <a:ext cx="7064402" cy="5262980"/>
          </a:xfrm>
          <a:custGeom>
            <a:avLst/>
            <a:gdLst/>
            <a:ahLst/>
            <a:cxnLst/>
            <a:rect r="r" b="b" t="t" l="l"/>
            <a:pathLst>
              <a:path h="5262980" w="7064402">
                <a:moveTo>
                  <a:pt x="0" y="0"/>
                </a:moveTo>
                <a:lnTo>
                  <a:pt x="7064402" y="0"/>
                </a:lnTo>
                <a:lnTo>
                  <a:pt x="7064402" y="5262980"/>
                </a:lnTo>
                <a:lnTo>
                  <a:pt x="0" y="526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44000" y="914668"/>
            <a:ext cx="7500646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16667" y="3467740"/>
            <a:ext cx="5589110" cy="112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327" indent="-235164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Acquired operational data from machines.</a:t>
            </a:r>
          </a:p>
          <a:p>
            <a:pPr algn="l">
              <a:lnSpc>
                <a:spcPts val="30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779425" y="2787777"/>
            <a:ext cx="4402601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 and Collection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6667" y="5348923"/>
            <a:ext cx="5589110" cy="226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327" indent="-235164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 attributes (UDI, Product ID, Machine Type).</a:t>
            </a:r>
          </a:p>
          <a:p>
            <a:pPr algn="l" marL="470327" indent="-235164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Operational metrics (Temperature, Speed, Torque, Tool Wear).</a:t>
            </a:r>
          </a:p>
          <a:p>
            <a:pPr algn="l" marL="470327" indent="-235164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Failure classifications (Failure Modes).</a:t>
            </a:r>
          </a:p>
          <a:p>
            <a:pPr algn="l">
              <a:lnSpc>
                <a:spcPts val="304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79425" y="4666253"/>
            <a:ext cx="4402601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Variables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144000" y="7762243"/>
            <a:ext cx="365101" cy="365101"/>
          </a:xfrm>
          <a:custGeom>
            <a:avLst/>
            <a:gdLst/>
            <a:ahLst/>
            <a:cxnLst/>
            <a:rect r="r" b="b" t="t" l="l"/>
            <a:pathLst>
              <a:path h="365101" w="365101">
                <a:moveTo>
                  <a:pt x="0" y="0"/>
                </a:moveTo>
                <a:lnTo>
                  <a:pt x="365101" y="0"/>
                </a:lnTo>
                <a:lnTo>
                  <a:pt x="365101" y="365100"/>
                </a:lnTo>
                <a:lnTo>
                  <a:pt x="0" y="36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716667" y="8376561"/>
            <a:ext cx="5589110" cy="112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327" indent="-235164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machine learning models to predict failures accurately.</a:t>
            </a:r>
          </a:p>
          <a:p>
            <a:pPr algn="l">
              <a:lnSpc>
                <a:spcPts val="304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79425" y="7693891"/>
            <a:ext cx="4402601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 of the 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A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9709" y="4293716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0"/>
                </a:moveTo>
                <a:lnTo>
                  <a:pt x="2677336" y="0"/>
                </a:lnTo>
                <a:lnTo>
                  <a:pt x="2677336" y="1485921"/>
                </a:lnTo>
                <a:lnTo>
                  <a:pt x="0" y="148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265506" y="6111275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1485922"/>
                </a:moveTo>
                <a:lnTo>
                  <a:pt x="2677337" y="1485922"/>
                </a:lnTo>
                <a:lnTo>
                  <a:pt x="2677337" y="0"/>
                </a:lnTo>
                <a:lnTo>
                  <a:pt x="0" y="0"/>
                </a:lnTo>
                <a:lnTo>
                  <a:pt x="0" y="1485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5594" y="4293716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0"/>
                </a:moveTo>
                <a:lnTo>
                  <a:pt x="2677336" y="0"/>
                </a:lnTo>
                <a:lnTo>
                  <a:pt x="2677336" y="1485921"/>
                </a:lnTo>
                <a:lnTo>
                  <a:pt x="0" y="148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01253" y="4293716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0"/>
                </a:moveTo>
                <a:lnTo>
                  <a:pt x="2677336" y="0"/>
                </a:lnTo>
                <a:lnTo>
                  <a:pt x="2677336" y="1485921"/>
                </a:lnTo>
                <a:lnTo>
                  <a:pt x="0" y="148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9061391" y="6111275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1485922"/>
                </a:moveTo>
                <a:lnTo>
                  <a:pt x="2677336" y="1485922"/>
                </a:lnTo>
                <a:lnTo>
                  <a:pt x="2677336" y="0"/>
                </a:lnTo>
                <a:lnTo>
                  <a:pt x="0" y="0"/>
                </a:lnTo>
                <a:lnTo>
                  <a:pt x="0" y="1485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8721" y="4794923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3"/>
                </a:lnTo>
                <a:lnTo>
                  <a:pt x="0" y="1679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88220" y="5244422"/>
            <a:ext cx="780314" cy="780314"/>
          </a:xfrm>
          <a:custGeom>
            <a:avLst/>
            <a:gdLst/>
            <a:ahLst/>
            <a:cxnLst/>
            <a:rect r="r" b="b" t="t" l="l"/>
            <a:pathLst>
              <a:path h="780314" w="780314">
                <a:moveTo>
                  <a:pt x="0" y="0"/>
                </a:moveTo>
                <a:lnTo>
                  <a:pt x="780314" y="0"/>
                </a:lnTo>
                <a:lnTo>
                  <a:pt x="780314" y="780314"/>
                </a:lnTo>
                <a:lnTo>
                  <a:pt x="0" y="780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64518" y="5559922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2"/>
                </a:lnTo>
                <a:lnTo>
                  <a:pt x="0" y="16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0029" y="5935432"/>
            <a:ext cx="928291" cy="928291"/>
          </a:xfrm>
          <a:custGeom>
            <a:avLst/>
            <a:gdLst/>
            <a:ahLst/>
            <a:cxnLst/>
            <a:rect r="r" b="b" t="t" l="l"/>
            <a:pathLst>
              <a:path h="928291" w="928291">
                <a:moveTo>
                  <a:pt x="0" y="0"/>
                </a:moveTo>
                <a:lnTo>
                  <a:pt x="928291" y="0"/>
                </a:lnTo>
                <a:lnTo>
                  <a:pt x="928291" y="928292"/>
                </a:lnTo>
                <a:lnTo>
                  <a:pt x="0" y="928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60403" y="5559922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2"/>
                </a:lnTo>
                <a:lnTo>
                  <a:pt x="0" y="16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0117" y="5989636"/>
            <a:ext cx="819885" cy="819885"/>
          </a:xfrm>
          <a:custGeom>
            <a:avLst/>
            <a:gdLst/>
            <a:ahLst/>
            <a:cxnLst/>
            <a:rect r="r" b="b" t="t" l="l"/>
            <a:pathLst>
              <a:path h="819885" w="819885">
                <a:moveTo>
                  <a:pt x="0" y="0"/>
                </a:moveTo>
                <a:lnTo>
                  <a:pt x="819885" y="0"/>
                </a:lnTo>
                <a:lnTo>
                  <a:pt x="819885" y="819884"/>
                </a:lnTo>
                <a:lnTo>
                  <a:pt x="0" y="819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19493" y="4794923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3"/>
                </a:lnTo>
                <a:lnTo>
                  <a:pt x="0" y="1679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35134" y="5210564"/>
            <a:ext cx="848030" cy="848030"/>
          </a:xfrm>
          <a:custGeom>
            <a:avLst/>
            <a:gdLst/>
            <a:ahLst/>
            <a:cxnLst/>
            <a:rect r="r" b="b" t="t" l="l"/>
            <a:pathLst>
              <a:path h="848030" w="848030">
                <a:moveTo>
                  <a:pt x="0" y="0"/>
                </a:moveTo>
                <a:lnTo>
                  <a:pt x="848030" y="0"/>
                </a:lnTo>
                <a:lnTo>
                  <a:pt x="848030" y="848030"/>
                </a:lnTo>
                <a:lnTo>
                  <a:pt x="0" y="848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00265" y="4794923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3"/>
                </a:lnTo>
                <a:lnTo>
                  <a:pt x="0" y="1679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35633" y="5230291"/>
            <a:ext cx="808577" cy="808577"/>
          </a:xfrm>
          <a:custGeom>
            <a:avLst/>
            <a:gdLst/>
            <a:ahLst/>
            <a:cxnLst/>
            <a:rect r="r" b="b" t="t" l="l"/>
            <a:pathLst>
              <a:path h="808577" w="808577">
                <a:moveTo>
                  <a:pt x="0" y="0"/>
                </a:moveTo>
                <a:lnTo>
                  <a:pt x="808577" y="0"/>
                </a:lnTo>
                <a:lnTo>
                  <a:pt x="808577" y="808577"/>
                </a:lnTo>
                <a:lnTo>
                  <a:pt x="0" y="8085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3770955" y="6006952"/>
            <a:ext cx="2677336" cy="1485922"/>
          </a:xfrm>
          <a:custGeom>
            <a:avLst/>
            <a:gdLst/>
            <a:ahLst/>
            <a:cxnLst/>
            <a:rect r="r" b="b" t="t" l="l"/>
            <a:pathLst>
              <a:path h="1485922" w="2677336">
                <a:moveTo>
                  <a:pt x="0" y="1485921"/>
                </a:moveTo>
                <a:lnTo>
                  <a:pt x="2677336" y="1485921"/>
                </a:lnTo>
                <a:lnTo>
                  <a:pt x="2677336" y="0"/>
                </a:lnTo>
                <a:lnTo>
                  <a:pt x="0" y="0"/>
                </a:lnTo>
                <a:lnTo>
                  <a:pt x="0" y="1485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69966" y="5455598"/>
            <a:ext cx="1679313" cy="1679313"/>
          </a:xfrm>
          <a:custGeom>
            <a:avLst/>
            <a:gdLst/>
            <a:ahLst/>
            <a:cxnLst/>
            <a:rect r="r" b="b" t="t" l="l"/>
            <a:pathLst>
              <a:path h="1679313" w="1679313">
                <a:moveTo>
                  <a:pt x="0" y="0"/>
                </a:moveTo>
                <a:lnTo>
                  <a:pt x="1679313" y="0"/>
                </a:lnTo>
                <a:lnTo>
                  <a:pt x="1679313" y="1679313"/>
                </a:lnTo>
                <a:lnTo>
                  <a:pt x="0" y="1679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59929" y="6705197"/>
            <a:ext cx="500131" cy="500131"/>
          </a:xfrm>
          <a:custGeom>
            <a:avLst/>
            <a:gdLst/>
            <a:ahLst/>
            <a:cxnLst/>
            <a:rect r="r" b="b" t="t" l="l"/>
            <a:pathLst>
              <a:path h="500131" w="500131">
                <a:moveTo>
                  <a:pt x="0" y="0"/>
                </a:moveTo>
                <a:lnTo>
                  <a:pt x="500131" y="0"/>
                </a:lnTo>
                <a:lnTo>
                  <a:pt x="500131" y="500131"/>
                </a:lnTo>
                <a:lnTo>
                  <a:pt x="0" y="5001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09084" y="6705197"/>
            <a:ext cx="500131" cy="500131"/>
          </a:xfrm>
          <a:custGeom>
            <a:avLst/>
            <a:gdLst/>
            <a:ahLst/>
            <a:cxnLst/>
            <a:rect r="r" b="b" t="t" l="l"/>
            <a:pathLst>
              <a:path h="500131" w="500131">
                <a:moveTo>
                  <a:pt x="0" y="0"/>
                </a:moveTo>
                <a:lnTo>
                  <a:pt x="500131" y="0"/>
                </a:lnTo>
                <a:lnTo>
                  <a:pt x="500131" y="500131"/>
                </a:lnTo>
                <a:lnTo>
                  <a:pt x="0" y="5001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97405" y="6705197"/>
            <a:ext cx="485032" cy="485032"/>
          </a:xfrm>
          <a:custGeom>
            <a:avLst/>
            <a:gdLst/>
            <a:ahLst/>
            <a:cxnLst/>
            <a:rect r="r" b="b" t="t" l="l"/>
            <a:pathLst>
              <a:path h="485032" w="485032">
                <a:moveTo>
                  <a:pt x="0" y="0"/>
                </a:moveTo>
                <a:lnTo>
                  <a:pt x="485032" y="0"/>
                </a:lnTo>
                <a:lnTo>
                  <a:pt x="485032" y="485032"/>
                </a:lnTo>
                <a:lnTo>
                  <a:pt x="0" y="4850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362815" y="4719139"/>
            <a:ext cx="491426" cy="491426"/>
          </a:xfrm>
          <a:custGeom>
            <a:avLst/>
            <a:gdLst/>
            <a:ahLst/>
            <a:cxnLst/>
            <a:rect r="r" b="b" t="t" l="l"/>
            <a:pathLst>
              <a:path h="491426" w="491426">
                <a:moveTo>
                  <a:pt x="0" y="0"/>
                </a:moveTo>
                <a:lnTo>
                  <a:pt x="491425" y="0"/>
                </a:lnTo>
                <a:lnTo>
                  <a:pt x="491425" y="491425"/>
                </a:lnTo>
                <a:lnTo>
                  <a:pt x="0" y="4914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76558" y="4738865"/>
            <a:ext cx="491426" cy="491426"/>
          </a:xfrm>
          <a:custGeom>
            <a:avLst/>
            <a:gdLst/>
            <a:ahLst/>
            <a:cxnLst/>
            <a:rect r="r" b="b" t="t" l="l"/>
            <a:pathLst>
              <a:path h="491426" w="491426">
                <a:moveTo>
                  <a:pt x="0" y="0"/>
                </a:moveTo>
                <a:lnTo>
                  <a:pt x="491425" y="0"/>
                </a:lnTo>
                <a:lnTo>
                  <a:pt x="491425" y="491426"/>
                </a:lnTo>
                <a:lnTo>
                  <a:pt x="0" y="4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42339" y="4693215"/>
            <a:ext cx="543273" cy="543273"/>
          </a:xfrm>
          <a:custGeom>
            <a:avLst/>
            <a:gdLst/>
            <a:ahLst/>
            <a:cxnLst/>
            <a:rect r="r" b="b" t="t" l="l"/>
            <a:pathLst>
              <a:path h="543273" w="543273">
                <a:moveTo>
                  <a:pt x="0" y="0"/>
                </a:moveTo>
                <a:lnTo>
                  <a:pt x="543273" y="0"/>
                </a:lnTo>
                <a:lnTo>
                  <a:pt x="543273" y="543273"/>
                </a:lnTo>
                <a:lnTo>
                  <a:pt x="0" y="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42339" y="5688783"/>
            <a:ext cx="575721" cy="1174941"/>
          </a:xfrm>
          <a:custGeom>
            <a:avLst/>
            <a:gdLst/>
            <a:ahLst/>
            <a:cxnLst/>
            <a:rect r="r" b="b" t="t" l="l"/>
            <a:pathLst>
              <a:path h="1174941" w="575721">
                <a:moveTo>
                  <a:pt x="0" y="0"/>
                </a:moveTo>
                <a:lnTo>
                  <a:pt x="575722" y="0"/>
                </a:lnTo>
                <a:lnTo>
                  <a:pt x="575722" y="1174941"/>
                </a:lnTo>
                <a:lnTo>
                  <a:pt x="0" y="11749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265506" y="-738600"/>
            <a:ext cx="9505448" cy="3086100"/>
            <a:chOff x="0" y="0"/>
            <a:chExt cx="2503493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03493" cy="812800"/>
            </a:xfrm>
            <a:custGeom>
              <a:avLst/>
              <a:gdLst/>
              <a:ahLst/>
              <a:cxnLst/>
              <a:rect r="r" b="b" t="t" l="l"/>
              <a:pathLst>
                <a:path h="812800" w="2503493">
                  <a:moveTo>
                    <a:pt x="81447" y="0"/>
                  </a:moveTo>
                  <a:lnTo>
                    <a:pt x="2422045" y="0"/>
                  </a:lnTo>
                  <a:cubicBezTo>
                    <a:pt x="2443647" y="0"/>
                    <a:pt x="2464363" y="8581"/>
                    <a:pt x="2479637" y="23855"/>
                  </a:cubicBezTo>
                  <a:cubicBezTo>
                    <a:pt x="2494911" y="39130"/>
                    <a:pt x="2503493" y="59846"/>
                    <a:pt x="2503493" y="81447"/>
                  </a:cubicBezTo>
                  <a:lnTo>
                    <a:pt x="2503493" y="731353"/>
                  </a:lnTo>
                  <a:cubicBezTo>
                    <a:pt x="2503493" y="776335"/>
                    <a:pt x="2467027" y="812800"/>
                    <a:pt x="2422045" y="812800"/>
                  </a:cubicBezTo>
                  <a:lnTo>
                    <a:pt x="81447" y="812800"/>
                  </a:lnTo>
                  <a:cubicBezTo>
                    <a:pt x="36465" y="812800"/>
                    <a:pt x="0" y="776335"/>
                    <a:pt x="0" y="731353"/>
                  </a:cubicBezTo>
                  <a:lnTo>
                    <a:pt x="0" y="81447"/>
                  </a:lnTo>
                  <a:cubicBezTo>
                    <a:pt x="0" y="36465"/>
                    <a:pt x="36465" y="0"/>
                    <a:pt x="814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50349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39709" y="7438207"/>
            <a:ext cx="2540571" cy="2115969"/>
            <a:chOff x="0" y="0"/>
            <a:chExt cx="3387428" cy="282129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3387428" cy="99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Collection</a:t>
              </a:r>
            </a:p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&amp; Cleaning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114473"/>
              <a:ext cx="3387428" cy="1706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Hand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ling missing values and preparing data.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388853" y="642525"/>
            <a:ext cx="11510293" cy="1160547"/>
            <a:chOff x="0" y="0"/>
            <a:chExt cx="15347058" cy="154739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47625"/>
              <a:ext cx="15347058" cy="896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01"/>
                </a:lnSpc>
                <a:spcBef>
                  <a:spcPct val="0"/>
                </a:spcBef>
              </a:pPr>
              <a:r>
                <a:rPr lang="en-US" b="true" sz="4199" spc="125">
                  <a:solidFill>
                    <a:srgbClr val="EAA41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 Approach &amp; Structure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66944" y="968699"/>
              <a:ext cx="1481317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Step-by-Step Workflow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688864" y="7438207"/>
            <a:ext cx="2540571" cy="2115969"/>
            <a:chOff x="0" y="0"/>
            <a:chExt cx="3387428" cy="2821292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3387428" cy="99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Feature Engineering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114473"/>
              <a:ext cx="3387428" cy="1706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Transfor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ming raw data into meaningful variables.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469636" y="7438207"/>
            <a:ext cx="2540571" cy="2443724"/>
            <a:chOff x="0" y="0"/>
            <a:chExt cx="3387428" cy="3258299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66675"/>
              <a:ext cx="3387428" cy="99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Evaluation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1114473"/>
              <a:ext cx="3387428" cy="2143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Asse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ssing performance with accuracy, precision, recall, F1-score.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65506" y="2922220"/>
            <a:ext cx="2540571" cy="1788213"/>
            <a:chOff x="0" y="0"/>
            <a:chExt cx="3387428" cy="2384284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66675"/>
              <a:ext cx="3387428" cy="99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Exploratory Data Analysis (EDA)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114473"/>
              <a:ext cx="3387428" cy="1269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Understand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 data trends and patterns.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079250" y="2956078"/>
            <a:ext cx="2540571" cy="1727837"/>
            <a:chOff x="0" y="0"/>
            <a:chExt cx="3387428" cy="2303782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66675"/>
              <a:ext cx="3387428" cy="48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Selection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596963"/>
              <a:ext cx="3387428" cy="1706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Choos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 Logistic Regression for Classification.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770955" y="2922220"/>
            <a:ext cx="2540571" cy="1727837"/>
            <a:chOff x="0" y="0"/>
            <a:chExt cx="3387428" cy="2303782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-66675"/>
              <a:ext cx="3387428" cy="48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</a:pPr>
              <a:r>
                <a:rPr lang="en-US" b="true" sz="2040" spc="40">
                  <a:solidFill>
                    <a:srgbClr val="1919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Deployment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596963"/>
              <a:ext cx="3387428" cy="1706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3"/>
                </a:lnSpc>
              </a:pP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</a:t>
              </a:r>
              <a:r>
                <a:rPr lang="en-US" sz="1748" spc="34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 the model into real-world applications.</a:t>
              </a:r>
            </a:p>
            <a:p>
              <a:pPr algn="ctr">
                <a:lnSpc>
                  <a:spcPts val="262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96" r="0" b="-9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9782" y="4430753"/>
            <a:ext cx="5415767" cy="1517043"/>
            <a:chOff x="0" y="0"/>
            <a:chExt cx="1018513" cy="285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8513" cy="285302"/>
            </a:xfrm>
            <a:custGeom>
              <a:avLst/>
              <a:gdLst/>
              <a:ahLst/>
              <a:cxnLst/>
              <a:rect r="r" b="b" t="t" l="l"/>
              <a:pathLst>
                <a:path h="285302" w="1018513">
                  <a:moveTo>
                    <a:pt x="41456" y="0"/>
                  </a:moveTo>
                  <a:lnTo>
                    <a:pt x="977057" y="0"/>
                  </a:lnTo>
                  <a:cubicBezTo>
                    <a:pt x="988052" y="0"/>
                    <a:pt x="998597" y="4368"/>
                    <a:pt x="1006371" y="12142"/>
                  </a:cubicBezTo>
                  <a:cubicBezTo>
                    <a:pt x="1014146" y="19917"/>
                    <a:pt x="1018513" y="30461"/>
                    <a:pt x="1018513" y="41456"/>
                  </a:cubicBezTo>
                  <a:lnTo>
                    <a:pt x="1018513" y="243846"/>
                  </a:lnTo>
                  <a:cubicBezTo>
                    <a:pt x="1018513" y="266741"/>
                    <a:pt x="999953" y="285302"/>
                    <a:pt x="977057" y="285302"/>
                  </a:cubicBezTo>
                  <a:lnTo>
                    <a:pt x="41456" y="285302"/>
                  </a:lnTo>
                  <a:cubicBezTo>
                    <a:pt x="18560" y="285302"/>
                    <a:pt x="0" y="266741"/>
                    <a:pt x="0" y="243846"/>
                  </a:cubicBezTo>
                  <a:lnTo>
                    <a:pt x="0" y="41456"/>
                  </a:lnTo>
                  <a:cubicBezTo>
                    <a:pt x="0" y="18560"/>
                    <a:pt x="18560" y="0"/>
                    <a:pt x="41456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18513" cy="332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24731" y="4430753"/>
            <a:ext cx="5415767" cy="2229172"/>
            <a:chOff x="0" y="0"/>
            <a:chExt cx="1018513" cy="419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8513" cy="419228"/>
            </a:xfrm>
            <a:custGeom>
              <a:avLst/>
              <a:gdLst/>
              <a:ahLst/>
              <a:cxnLst/>
              <a:rect r="r" b="b" t="t" l="l"/>
              <a:pathLst>
                <a:path h="419228" w="1018513">
                  <a:moveTo>
                    <a:pt x="41456" y="0"/>
                  </a:moveTo>
                  <a:lnTo>
                    <a:pt x="977057" y="0"/>
                  </a:lnTo>
                  <a:cubicBezTo>
                    <a:pt x="988052" y="0"/>
                    <a:pt x="998597" y="4368"/>
                    <a:pt x="1006371" y="12142"/>
                  </a:cubicBezTo>
                  <a:cubicBezTo>
                    <a:pt x="1014146" y="19917"/>
                    <a:pt x="1018513" y="30461"/>
                    <a:pt x="1018513" y="41456"/>
                  </a:cubicBezTo>
                  <a:lnTo>
                    <a:pt x="1018513" y="377772"/>
                  </a:lnTo>
                  <a:cubicBezTo>
                    <a:pt x="1018513" y="400668"/>
                    <a:pt x="999953" y="419228"/>
                    <a:pt x="977057" y="419228"/>
                  </a:cubicBezTo>
                  <a:lnTo>
                    <a:pt x="41456" y="419228"/>
                  </a:lnTo>
                  <a:cubicBezTo>
                    <a:pt x="18560" y="419228"/>
                    <a:pt x="0" y="400668"/>
                    <a:pt x="0" y="377772"/>
                  </a:cubicBezTo>
                  <a:lnTo>
                    <a:pt x="0" y="41456"/>
                  </a:lnTo>
                  <a:cubicBezTo>
                    <a:pt x="0" y="18560"/>
                    <a:pt x="18560" y="0"/>
                    <a:pt x="41456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18513" cy="46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9782" y="5259076"/>
            <a:ext cx="6389722" cy="3762297"/>
            <a:chOff x="0" y="0"/>
            <a:chExt cx="1201679" cy="707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1679" cy="707554"/>
            </a:xfrm>
            <a:custGeom>
              <a:avLst/>
              <a:gdLst/>
              <a:ahLst/>
              <a:cxnLst/>
              <a:rect r="r" b="b" t="t" l="l"/>
              <a:pathLst>
                <a:path h="707554" w="1201679">
                  <a:moveTo>
                    <a:pt x="30291" y="0"/>
                  </a:moveTo>
                  <a:lnTo>
                    <a:pt x="1171389" y="0"/>
                  </a:lnTo>
                  <a:cubicBezTo>
                    <a:pt x="1179422" y="0"/>
                    <a:pt x="1187127" y="3191"/>
                    <a:pt x="1192808" y="8872"/>
                  </a:cubicBezTo>
                  <a:cubicBezTo>
                    <a:pt x="1198488" y="14552"/>
                    <a:pt x="1201679" y="22257"/>
                    <a:pt x="1201679" y="30291"/>
                  </a:cubicBezTo>
                  <a:lnTo>
                    <a:pt x="1201679" y="677264"/>
                  </a:lnTo>
                  <a:cubicBezTo>
                    <a:pt x="1201679" y="685297"/>
                    <a:pt x="1198488" y="693002"/>
                    <a:pt x="1192808" y="698682"/>
                  </a:cubicBezTo>
                  <a:cubicBezTo>
                    <a:pt x="1187127" y="704363"/>
                    <a:pt x="1179422" y="707554"/>
                    <a:pt x="1171389" y="707554"/>
                  </a:cubicBezTo>
                  <a:lnTo>
                    <a:pt x="30291" y="707554"/>
                  </a:lnTo>
                  <a:cubicBezTo>
                    <a:pt x="22257" y="707554"/>
                    <a:pt x="14552" y="704363"/>
                    <a:pt x="8872" y="698682"/>
                  </a:cubicBezTo>
                  <a:cubicBezTo>
                    <a:pt x="3191" y="693002"/>
                    <a:pt x="0" y="685297"/>
                    <a:pt x="0" y="677264"/>
                  </a:cubicBezTo>
                  <a:lnTo>
                    <a:pt x="0" y="30291"/>
                  </a:lnTo>
                  <a:cubicBezTo>
                    <a:pt x="0" y="22257"/>
                    <a:pt x="3191" y="14552"/>
                    <a:pt x="8872" y="8872"/>
                  </a:cubicBezTo>
                  <a:cubicBezTo>
                    <a:pt x="14552" y="3191"/>
                    <a:pt x="22257" y="0"/>
                    <a:pt x="30291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01679" cy="75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4731" y="5259076"/>
            <a:ext cx="6389722" cy="3762297"/>
            <a:chOff x="0" y="0"/>
            <a:chExt cx="1201679" cy="7075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679" cy="707554"/>
            </a:xfrm>
            <a:custGeom>
              <a:avLst/>
              <a:gdLst/>
              <a:ahLst/>
              <a:cxnLst/>
              <a:rect r="r" b="b" t="t" l="l"/>
              <a:pathLst>
                <a:path h="707554" w="1201679">
                  <a:moveTo>
                    <a:pt x="29079" y="0"/>
                  </a:moveTo>
                  <a:lnTo>
                    <a:pt x="1172601" y="0"/>
                  </a:lnTo>
                  <a:cubicBezTo>
                    <a:pt x="1188660" y="0"/>
                    <a:pt x="1201679" y="13019"/>
                    <a:pt x="1201679" y="29079"/>
                  </a:cubicBezTo>
                  <a:lnTo>
                    <a:pt x="1201679" y="678475"/>
                  </a:lnTo>
                  <a:cubicBezTo>
                    <a:pt x="1201679" y="686188"/>
                    <a:pt x="1198616" y="693584"/>
                    <a:pt x="1193162" y="699037"/>
                  </a:cubicBezTo>
                  <a:cubicBezTo>
                    <a:pt x="1187709" y="704491"/>
                    <a:pt x="1180313" y="707554"/>
                    <a:pt x="1172601" y="707554"/>
                  </a:cubicBezTo>
                  <a:lnTo>
                    <a:pt x="29079" y="707554"/>
                  </a:lnTo>
                  <a:cubicBezTo>
                    <a:pt x="13019" y="707554"/>
                    <a:pt x="0" y="694535"/>
                    <a:pt x="0" y="678475"/>
                  </a:cubicBezTo>
                  <a:lnTo>
                    <a:pt x="0" y="29079"/>
                  </a:lnTo>
                  <a:cubicBezTo>
                    <a:pt x="0" y="13019"/>
                    <a:pt x="13019" y="0"/>
                    <a:pt x="29079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01679" cy="75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66066" y="4430753"/>
            <a:ext cx="358416" cy="358416"/>
          </a:xfrm>
          <a:custGeom>
            <a:avLst/>
            <a:gdLst/>
            <a:ahLst/>
            <a:cxnLst/>
            <a:rect r="r" b="b" t="t" l="l"/>
            <a:pathLst>
              <a:path h="358416" w="358416">
                <a:moveTo>
                  <a:pt x="0" y="0"/>
                </a:moveTo>
                <a:lnTo>
                  <a:pt x="358415" y="0"/>
                </a:lnTo>
                <a:lnTo>
                  <a:pt x="358415" y="358415"/>
                </a:lnTo>
                <a:lnTo>
                  <a:pt x="0" y="35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91015" y="4430753"/>
            <a:ext cx="358416" cy="358416"/>
          </a:xfrm>
          <a:custGeom>
            <a:avLst/>
            <a:gdLst/>
            <a:ahLst/>
            <a:cxnLst/>
            <a:rect r="r" b="b" t="t" l="l"/>
            <a:pathLst>
              <a:path h="358416" w="358416">
                <a:moveTo>
                  <a:pt x="0" y="0"/>
                </a:moveTo>
                <a:lnTo>
                  <a:pt x="358415" y="0"/>
                </a:lnTo>
                <a:lnTo>
                  <a:pt x="358415" y="358415"/>
                </a:lnTo>
                <a:lnTo>
                  <a:pt x="0" y="35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99782" y="1883133"/>
            <a:ext cx="13982336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Data Analysis </a:t>
            </a:r>
            <a:r>
              <a:rPr lang="en-US" sz="6500" b="true">
                <a:solidFill>
                  <a:srgbClr val="EAA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07910" y="4552811"/>
            <a:ext cx="4658031" cy="49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</a:pPr>
            <a:r>
              <a:rPr lang="en-US" sz="294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Discovered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6918" y="4546929"/>
            <a:ext cx="4204858" cy="49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</a:pPr>
            <a:r>
              <a:rPr lang="en-US" sz="294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Techniques Applied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99782" y="1430915"/>
            <a:ext cx="1145334" cy="181109"/>
            <a:chOff x="0" y="0"/>
            <a:chExt cx="301652" cy="47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1652" cy="47700"/>
            </a:xfrm>
            <a:custGeom>
              <a:avLst/>
              <a:gdLst/>
              <a:ahLst/>
              <a:cxnLst/>
              <a:rect r="r" b="b" t="t" l="l"/>
              <a:pathLst>
                <a:path h="47700" w="301652">
                  <a:moveTo>
                    <a:pt x="0" y="0"/>
                  </a:moveTo>
                  <a:lnTo>
                    <a:pt x="301652" y="0"/>
                  </a:lnTo>
                  <a:lnTo>
                    <a:pt x="301652" y="47700"/>
                  </a:lnTo>
                  <a:lnTo>
                    <a:pt x="0" y="47700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01652" cy="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07910" y="5532133"/>
            <a:ext cx="5754246" cy="316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The dataset has 10,000 rows and 12 columns, with irrelevant unique identifiers removed.</a:t>
            </a:r>
          </a:p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Quality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No missing or duplicate values were found, ensuring high data integrity.</a:t>
            </a:r>
          </a:p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Outliers and Variability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Outliers in continuous variables were flagged for their potential impact on machine failures.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2469" y="5532133"/>
            <a:ext cx="5754246" cy="316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Cleaning: 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Removed missing values, duplicates, and unnecessary columns for better processing.</a:t>
            </a:r>
          </a:p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Variable Categorization: 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Segregated continuous and categorical variables for targeted analysis.</a:t>
            </a:r>
          </a:p>
          <a:p>
            <a:pPr algn="l" marL="432581" indent="-216291" lvl="1">
              <a:lnSpc>
                <a:spcPts val="2805"/>
              </a:lnSpc>
              <a:buFont typeface="Arial"/>
              <a:buChar char="•"/>
            </a:pPr>
            <a:r>
              <a:rPr lang="en-US" b="true" sz="2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 Detection: </a:t>
            </a:r>
            <a:r>
              <a:rPr lang="en-US" sz="20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Identified outliers using statistical methods and boxplots for critical variables.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310" cy="5977157"/>
            </a:xfrm>
            <a:custGeom>
              <a:avLst/>
              <a:gdLst/>
              <a:ahLst/>
              <a:cxnLst/>
              <a:rect r="r" b="b" t="t" l="l"/>
              <a:pathLst>
                <a:path h="5977157" w="2353310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</p:grpSp>
      <p:grpSp>
        <p:nvGrpSpPr>
          <p:cNvPr name="Group 4" id="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5412114"/>
            </a:xfrm>
            <a:custGeom>
              <a:avLst/>
              <a:gdLst/>
              <a:ahLst/>
              <a:cxnLst/>
              <a:rect r="r" b="b" t="t" l="l"/>
              <a:pathLst>
                <a:path h="5412114" w="2353310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8571" y="1730910"/>
            <a:ext cx="6422340" cy="5715883"/>
          </a:xfrm>
          <a:custGeom>
            <a:avLst/>
            <a:gdLst/>
            <a:ahLst/>
            <a:cxnLst/>
            <a:rect r="r" b="b" t="t" l="l"/>
            <a:pathLst>
              <a:path h="5715883" w="6422340">
                <a:moveTo>
                  <a:pt x="0" y="0"/>
                </a:moveTo>
                <a:lnTo>
                  <a:pt x="6422340" y="0"/>
                </a:lnTo>
                <a:lnTo>
                  <a:pt x="6422340" y="5715883"/>
                </a:lnTo>
                <a:lnTo>
                  <a:pt x="0" y="571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8477" y="5458477"/>
            <a:ext cx="6243659" cy="4222331"/>
          </a:xfrm>
          <a:custGeom>
            <a:avLst/>
            <a:gdLst/>
            <a:ahLst/>
            <a:cxnLst/>
            <a:rect r="r" b="b" t="t" l="l"/>
            <a:pathLst>
              <a:path h="4222331" w="6243659">
                <a:moveTo>
                  <a:pt x="0" y="0"/>
                </a:moveTo>
                <a:lnTo>
                  <a:pt x="6243659" y="0"/>
                </a:lnTo>
                <a:lnTo>
                  <a:pt x="6243659" y="4222331"/>
                </a:lnTo>
                <a:lnTo>
                  <a:pt x="0" y="422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2171" y="0"/>
            <a:ext cx="13032884" cy="2081852"/>
            <a:chOff x="0" y="0"/>
            <a:chExt cx="17377179" cy="27758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21753"/>
              <a:ext cx="17377179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7377179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000000"/>
                  </a:solidFill>
                  <a:latin typeface="Ramabhadra"/>
                  <a:ea typeface="Ramabhadra"/>
                  <a:cs typeface="Ramabhadra"/>
                  <a:sym typeface="Ramabhadra"/>
                </a:rPr>
                <a:t>visualization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6086" y="729604"/>
            <a:ext cx="10661390" cy="339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1"/>
              </a:lnSpc>
            </a:pPr>
            <a:r>
              <a:rPr lang="en-US" sz="72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 &amp; </a:t>
            </a:r>
            <a:r>
              <a:rPr lang="en-US" sz="7251" b="true">
                <a:solidFill>
                  <a:srgbClr val="EAA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Selection</a:t>
            </a:r>
          </a:p>
          <a:p>
            <a:pPr algn="l">
              <a:lnSpc>
                <a:spcPts val="899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1507476" y="-679413"/>
            <a:ext cx="8122965" cy="3484667"/>
            <a:chOff x="0" y="0"/>
            <a:chExt cx="2139382" cy="9177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9382" cy="917772"/>
            </a:xfrm>
            <a:custGeom>
              <a:avLst/>
              <a:gdLst/>
              <a:ahLst/>
              <a:cxnLst/>
              <a:rect r="r" b="b" t="t" l="l"/>
              <a:pathLst>
                <a:path h="917772" w="2139382">
                  <a:moveTo>
                    <a:pt x="45748" y="0"/>
                  </a:moveTo>
                  <a:lnTo>
                    <a:pt x="2093633" y="0"/>
                  </a:lnTo>
                  <a:cubicBezTo>
                    <a:pt x="2118899" y="0"/>
                    <a:pt x="2139382" y="20482"/>
                    <a:pt x="2139382" y="45748"/>
                  </a:cubicBezTo>
                  <a:lnTo>
                    <a:pt x="2139382" y="872024"/>
                  </a:lnTo>
                  <a:cubicBezTo>
                    <a:pt x="2139382" y="884157"/>
                    <a:pt x="2134562" y="895794"/>
                    <a:pt x="2125982" y="904373"/>
                  </a:cubicBezTo>
                  <a:cubicBezTo>
                    <a:pt x="2117403" y="912953"/>
                    <a:pt x="2105766" y="917772"/>
                    <a:pt x="2093633" y="917772"/>
                  </a:cubicBezTo>
                  <a:lnTo>
                    <a:pt x="45748" y="917772"/>
                  </a:lnTo>
                  <a:cubicBezTo>
                    <a:pt x="20482" y="917772"/>
                    <a:pt x="0" y="897290"/>
                    <a:pt x="0" y="872024"/>
                  </a:cubicBezTo>
                  <a:lnTo>
                    <a:pt x="0" y="45748"/>
                  </a:lnTo>
                  <a:cubicBezTo>
                    <a:pt x="0" y="20482"/>
                    <a:pt x="20482" y="0"/>
                    <a:pt x="45748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39382" cy="974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6086" y="3569970"/>
            <a:ext cx="4254104" cy="6181393"/>
            <a:chOff x="0" y="0"/>
            <a:chExt cx="1120422" cy="1628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422" cy="1628021"/>
            </a:xfrm>
            <a:custGeom>
              <a:avLst/>
              <a:gdLst/>
              <a:ahLst/>
              <a:cxnLst/>
              <a:rect r="r" b="b" t="t" l="l"/>
              <a:pathLst>
                <a:path h="1628021" w="1120422">
                  <a:moveTo>
                    <a:pt x="54596" y="0"/>
                  </a:moveTo>
                  <a:lnTo>
                    <a:pt x="1065826" y="0"/>
                  </a:lnTo>
                  <a:cubicBezTo>
                    <a:pt x="1095979" y="0"/>
                    <a:pt x="1120422" y="24444"/>
                    <a:pt x="1120422" y="54596"/>
                  </a:cubicBezTo>
                  <a:lnTo>
                    <a:pt x="1120422" y="1573425"/>
                  </a:lnTo>
                  <a:cubicBezTo>
                    <a:pt x="1120422" y="1587905"/>
                    <a:pt x="1114670" y="1601792"/>
                    <a:pt x="1104432" y="1612030"/>
                  </a:cubicBezTo>
                  <a:cubicBezTo>
                    <a:pt x="1094193" y="1622269"/>
                    <a:pt x="1080306" y="1628021"/>
                    <a:pt x="1065826" y="1628021"/>
                  </a:cubicBezTo>
                  <a:lnTo>
                    <a:pt x="54596" y="1628021"/>
                  </a:lnTo>
                  <a:cubicBezTo>
                    <a:pt x="24444" y="1628021"/>
                    <a:pt x="0" y="1603578"/>
                    <a:pt x="0" y="1573425"/>
                  </a:cubicBezTo>
                  <a:lnTo>
                    <a:pt x="0" y="54596"/>
                  </a:lnTo>
                  <a:cubicBezTo>
                    <a:pt x="0" y="24444"/>
                    <a:pt x="24444" y="0"/>
                    <a:pt x="545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0422" cy="168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6086" y="3569970"/>
            <a:ext cx="4254104" cy="2467413"/>
            <a:chOff x="0" y="0"/>
            <a:chExt cx="1120422" cy="6498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0422" cy="649854"/>
            </a:xfrm>
            <a:custGeom>
              <a:avLst/>
              <a:gdLst/>
              <a:ahLst/>
              <a:cxnLst/>
              <a:rect r="r" b="b" t="t" l="l"/>
              <a:pathLst>
                <a:path h="649854" w="1120422">
                  <a:moveTo>
                    <a:pt x="38217" y="0"/>
                  </a:moveTo>
                  <a:lnTo>
                    <a:pt x="1082205" y="0"/>
                  </a:lnTo>
                  <a:cubicBezTo>
                    <a:pt x="1103312" y="0"/>
                    <a:pt x="1120422" y="17110"/>
                    <a:pt x="1120422" y="38217"/>
                  </a:cubicBezTo>
                  <a:lnTo>
                    <a:pt x="1120422" y="611636"/>
                  </a:lnTo>
                  <a:cubicBezTo>
                    <a:pt x="1120422" y="632743"/>
                    <a:pt x="1103312" y="649854"/>
                    <a:pt x="1082205" y="649854"/>
                  </a:cubicBezTo>
                  <a:lnTo>
                    <a:pt x="38217" y="649854"/>
                  </a:lnTo>
                  <a:cubicBezTo>
                    <a:pt x="17110" y="649854"/>
                    <a:pt x="0" y="632743"/>
                    <a:pt x="0" y="611636"/>
                  </a:cubicBezTo>
                  <a:lnTo>
                    <a:pt x="0" y="38217"/>
                  </a:lnTo>
                  <a:cubicBezTo>
                    <a:pt x="0" y="17110"/>
                    <a:pt x="17110" y="0"/>
                    <a:pt x="38217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20422" cy="69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6086" y="4186624"/>
            <a:ext cx="4254104" cy="1850760"/>
            <a:chOff x="0" y="0"/>
            <a:chExt cx="1120422" cy="487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0422" cy="487443"/>
            </a:xfrm>
            <a:custGeom>
              <a:avLst/>
              <a:gdLst/>
              <a:ahLst/>
              <a:cxnLst/>
              <a:rect r="r" b="b" t="t" l="l"/>
              <a:pathLst>
                <a:path h="487443" w="1120422">
                  <a:moveTo>
                    <a:pt x="0" y="0"/>
                  </a:moveTo>
                  <a:lnTo>
                    <a:pt x="1120422" y="0"/>
                  </a:lnTo>
                  <a:lnTo>
                    <a:pt x="1120422" y="487443"/>
                  </a:lnTo>
                  <a:lnTo>
                    <a:pt x="0" y="487443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20422" cy="53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70178" y="3778787"/>
            <a:ext cx="3805920" cy="194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0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 Techniques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0178" y="6277488"/>
            <a:ext cx="3805920" cy="323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375" indent="-223188" lvl="1">
              <a:lnSpc>
                <a:spcPts val="2894"/>
              </a:lnSpc>
              <a:buFont typeface="Arial"/>
              <a:buChar char="•"/>
            </a:pPr>
            <a:r>
              <a:rPr lang="en-US" b="true" sz="20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Scaling:</a:t>
            </a:r>
            <a:r>
              <a:rPr lang="en-US" sz="2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Standardized continuous variables with StandardScaler.</a:t>
            </a:r>
          </a:p>
          <a:p>
            <a:pPr algn="l" marL="446375" indent="-223188" lvl="1">
              <a:lnSpc>
                <a:spcPts val="2894"/>
              </a:lnSpc>
              <a:buFont typeface="Arial"/>
              <a:buChar char="•"/>
            </a:pPr>
            <a:r>
              <a:rPr lang="en-US" b="true" sz="20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Encoding: </a:t>
            </a:r>
            <a:r>
              <a:rPr lang="en-US" sz="2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Converted categorical data using LabelEncoder.</a:t>
            </a:r>
          </a:p>
          <a:p>
            <a:pPr algn="l" marL="446375" indent="-223188" lvl="1">
              <a:lnSpc>
                <a:spcPts val="2894"/>
              </a:lnSpc>
              <a:buFont typeface="Arial"/>
              <a:buChar char="•"/>
            </a:pPr>
            <a:r>
              <a:rPr lang="en-US" b="true" sz="20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Selection:</a:t>
            </a:r>
            <a:r>
              <a:rPr lang="en-US" sz="2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Retained relevant features and removed redundant ones.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503796" y="3569970"/>
            <a:ext cx="4254104" cy="5292187"/>
            <a:chOff x="0" y="0"/>
            <a:chExt cx="1120422" cy="13938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0422" cy="1393827"/>
            </a:xfrm>
            <a:custGeom>
              <a:avLst/>
              <a:gdLst/>
              <a:ahLst/>
              <a:cxnLst/>
              <a:rect r="r" b="b" t="t" l="l"/>
              <a:pathLst>
                <a:path h="1393827" w="1120422">
                  <a:moveTo>
                    <a:pt x="54596" y="0"/>
                  </a:moveTo>
                  <a:lnTo>
                    <a:pt x="1065826" y="0"/>
                  </a:lnTo>
                  <a:cubicBezTo>
                    <a:pt x="1095979" y="0"/>
                    <a:pt x="1120422" y="24444"/>
                    <a:pt x="1120422" y="54596"/>
                  </a:cubicBezTo>
                  <a:lnTo>
                    <a:pt x="1120422" y="1339231"/>
                  </a:lnTo>
                  <a:cubicBezTo>
                    <a:pt x="1120422" y="1353711"/>
                    <a:pt x="1114670" y="1367597"/>
                    <a:pt x="1104432" y="1377836"/>
                  </a:cubicBezTo>
                  <a:cubicBezTo>
                    <a:pt x="1094193" y="1388075"/>
                    <a:pt x="1080306" y="1393827"/>
                    <a:pt x="1065826" y="1393827"/>
                  </a:cubicBezTo>
                  <a:lnTo>
                    <a:pt x="54596" y="1393827"/>
                  </a:lnTo>
                  <a:cubicBezTo>
                    <a:pt x="24444" y="1393827"/>
                    <a:pt x="0" y="1369384"/>
                    <a:pt x="0" y="1339231"/>
                  </a:cubicBezTo>
                  <a:lnTo>
                    <a:pt x="0" y="54596"/>
                  </a:lnTo>
                  <a:cubicBezTo>
                    <a:pt x="0" y="24444"/>
                    <a:pt x="24444" y="0"/>
                    <a:pt x="545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20422" cy="1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03796" y="3569970"/>
            <a:ext cx="4254104" cy="2467413"/>
            <a:chOff x="0" y="0"/>
            <a:chExt cx="1120422" cy="649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0422" cy="649854"/>
            </a:xfrm>
            <a:custGeom>
              <a:avLst/>
              <a:gdLst/>
              <a:ahLst/>
              <a:cxnLst/>
              <a:rect r="r" b="b" t="t" l="l"/>
              <a:pathLst>
                <a:path h="649854" w="1120422">
                  <a:moveTo>
                    <a:pt x="38217" y="0"/>
                  </a:moveTo>
                  <a:lnTo>
                    <a:pt x="1082205" y="0"/>
                  </a:lnTo>
                  <a:cubicBezTo>
                    <a:pt x="1103312" y="0"/>
                    <a:pt x="1120422" y="17110"/>
                    <a:pt x="1120422" y="38217"/>
                  </a:cubicBezTo>
                  <a:lnTo>
                    <a:pt x="1120422" y="611636"/>
                  </a:lnTo>
                  <a:cubicBezTo>
                    <a:pt x="1120422" y="632743"/>
                    <a:pt x="1103312" y="649854"/>
                    <a:pt x="1082205" y="649854"/>
                  </a:cubicBezTo>
                  <a:lnTo>
                    <a:pt x="38217" y="649854"/>
                  </a:lnTo>
                  <a:cubicBezTo>
                    <a:pt x="17110" y="649854"/>
                    <a:pt x="0" y="632743"/>
                    <a:pt x="0" y="611636"/>
                  </a:cubicBezTo>
                  <a:lnTo>
                    <a:pt x="0" y="38217"/>
                  </a:lnTo>
                  <a:cubicBezTo>
                    <a:pt x="0" y="17110"/>
                    <a:pt x="17110" y="0"/>
                    <a:pt x="38217" y="0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20422" cy="69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03796" y="4186624"/>
            <a:ext cx="4254104" cy="1850760"/>
            <a:chOff x="0" y="0"/>
            <a:chExt cx="1120422" cy="4874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0422" cy="487443"/>
            </a:xfrm>
            <a:custGeom>
              <a:avLst/>
              <a:gdLst/>
              <a:ahLst/>
              <a:cxnLst/>
              <a:rect r="r" b="b" t="t" l="l"/>
              <a:pathLst>
                <a:path h="487443" w="1120422">
                  <a:moveTo>
                    <a:pt x="0" y="0"/>
                  </a:moveTo>
                  <a:lnTo>
                    <a:pt x="1120422" y="0"/>
                  </a:lnTo>
                  <a:lnTo>
                    <a:pt x="1120422" y="487443"/>
                  </a:lnTo>
                  <a:lnTo>
                    <a:pt x="0" y="487443"/>
                  </a:lnTo>
                  <a:close/>
                </a:path>
              </a:pathLst>
            </a:custGeom>
            <a:solidFill>
              <a:srgbClr val="EAA41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20422" cy="53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727887" y="3778787"/>
            <a:ext cx="3805920" cy="194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0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Selection Process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27887" y="6277488"/>
            <a:ext cx="3687359" cy="214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375" indent="-223188" lvl="1">
              <a:lnSpc>
                <a:spcPts val="2894"/>
              </a:lnSpc>
              <a:buFont typeface="Arial"/>
              <a:buChar char="•"/>
            </a:pPr>
            <a:r>
              <a:rPr lang="en-US" b="true" sz="20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Chose Logistic Regression for:</a:t>
            </a:r>
          </a:p>
          <a:p>
            <a:pPr algn="l" marL="892751" indent="-297584" lvl="2">
              <a:lnSpc>
                <a:spcPts val="2894"/>
              </a:lnSpc>
              <a:buFont typeface="Arial"/>
              <a:buChar char="⚬"/>
            </a:pPr>
            <a:r>
              <a:rPr lang="en-US" sz="2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Simplicity and interpretability.</a:t>
            </a:r>
          </a:p>
          <a:p>
            <a:pPr algn="l" marL="892751" indent="-297584" lvl="2">
              <a:lnSpc>
                <a:spcPts val="2894"/>
              </a:lnSpc>
              <a:buFont typeface="Arial"/>
              <a:buChar char="⚬"/>
            </a:pPr>
            <a:r>
              <a:rPr lang="en-US" sz="2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Efficiency in handling binary classification.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76869" y="572943"/>
            <a:ext cx="4900992" cy="149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4"/>
              </a:lnSpc>
              <a:spcBef>
                <a:spcPct val="0"/>
              </a:spcBef>
            </a:pPr>
            <a:r>
              <a:rPr lang="en-US" b="true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Metrics:</a:t>
            </a:r>
          </a:p>
          <a:p>
            <a:pPr algn="l">
              <a:lnSpc>
                <a:spcPts val="4044"/>
              </a:lnSpc>
              <a:spcBef>
                <a:spcPct val="0"/>
              </a:spcBef>
            </a:pPr>
            <a:r>
              <a:rPr lang="en-US" sz="28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Accuracy, Precision, Recall, F1-Score, ROC-AUC.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40683" y="3435244"/>
            <a:ext cx="6575759" cy="6554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310" cy="5977157"/>
            </a:xfrm>
            <a:custGeom>
              <a:avLst/>
              <a:gdLst/>
              <a:ahLst/>
              <a:cxnLst/>
              <a:rect r="r" b="b" t="t" l="l"/>
              <a:pathLst>
                <a:path h="5977157" w="2353310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EAA416"/>
            </a:solidFill>
          </p:spPr>
        </p:sp>
      </p:grpSp>
      <p:grpSp>
        <p:nvGrpSpPr>
          <p:cNvPr name="Group 4" id="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5412114"/>
            </a:xfrm>
            <a:custGeom>
              <a:avLst/>
              <a:gdLst/>
              <a:ahLst/>
              <a:cxnLst/>
              <a:rect r="r" b="b" t="t" l="l"/>
              <a:pathLst>
                <a:path h="5412114" w="2353310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675362" y="3205035"/>
            <a:ext cx="9766701" cy="6875974"/>
          </a:xfrm>
          <a:custGeom>
            <a:avLst/>
            <a:gdLst/>
            <a:ahLst/>
            <a:cxnLst/>
            <a:rect r="r" b="b" t="t" l="l"/>
            <a:pathLst>
              <a:path h="6875974" w="9766701">
                <a:moveTo>
                  <a:pt x="0" y="0"/>
                </a:moveTo>
                <a:lnTo>
                  <a:pt x="9766701" y="0"/>
                </a:lnTo>
                <a:lnTo>
                  <a:pt x="9766701" y="6875974"/>
                </a:lnTo>
                <a:lnTo>
                  <a:pt x="0" y="6875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3" r="0" b="-14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6071"/>
            <a:ext cx="10262948" cy="186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6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 (ROC)curve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DAGdXB-f0XU</dc:identifier>
  <dcterms:modified xsi:type="dcterms:W3CDTF">2011-08-01T06:04:30Z</dcterms:modified>
  <cp:revision>1</cp:revision>
  <dc:title>Predictive Maintenance PPT</dc:title>
</cp:coreProperties>
</file>